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3"/>
  </p:notesMasterIdLst>
  <p:handoutMasterIdLst>
    <p:handoutMasterId r:id="rId24"/>
  </p:handoutMasterIdLst>
  <p:sldIdLst>
    <p:sldId id="258" r:id="rId5"/>
    <p:sldId id="263" r:id="rId6"/>
    <p:sldId id="311" r:id="rId7"/>
    <p:sldId id="312" r:id="rId8"/>
    <p:sldId id="314" r:id="rId9"/>
    <p:sldId id="316" r:id="rId10"/>
    <p:sldId id="317" r:id="rId11"/>
    <p:sldId id="319" r:id="rId12"/>
    <p:sldId id="320" r:id="rId13"/>
    <p:sldId id="321" r:id="rId14"/>
    <p:sldId id="318" r:id="rId15"/>
    <p:sldId id="322" r:id="rId16"/>
    <p:sldId id="324" r:id="rId17"/>
    <p:sldId id="325" r:id="rId18"/>
    <p:sldId id="326" r:id="rId19"/>
    <p:sldId id="327" r:id="rId20"/>
    <p:sldId id="328" r:id="rId21"/>
    <p:sldId id="329" r:id="rId22"/>
  </p:sldIdLst>
  <p:sldSz cx="9144000" cy="6858000" type="screen4x3"/>
  <p:notesSz cx="6858000" cy="9144000"/>
  <p:embeddedFontLst>
    <p:embeddedFont>
      <p:font typeface="Roboto" panose="020000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6D8"/>
    <a:srgbClr val="FEEDCC"/>
    <a:srgbClr val="009386"/>
    <a:srgbClr val="CC4794"/>
    <a:srgbClr val="643C90"/>
    <a:srgbClr val="11743A"/>
    <a:srgbClr val="FDD182"/>
    <a:srgbClr val="00A8E7"/>
    <a:srgbClr val="CFE09B"/>
    <a:srgbClr val="AFD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110E7-A458-4410-8A3A-1D84D54C9479}" v="74" dt="2025-03-20T14:39:52.874"/>
    <p1510:client id="{BC1A9573-0569-4832-A91C-73A6E91AE4E2}" v="4" dt="2025-03-20T16:54:01.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96" d="100"/>
          <a:sy n="96" d="100"/>
        </p:scale>
        <p:origin x="1094" y="7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field, Jessica" userId="1bb81981-4a89-4a14-bb1a-14175d4e2c8d" providerId="ADAL" clId="{2F6110E7-A458-4410-8A3A-1D84D54C9479}"/>
    <pc:docChg chg="modSld">
      <pc:chgData name="Barfield, Jessica" userId="1bb81981-4a89-4a14-bb1a-14175d4e2c8d" providerId="ADAL" clId="{2F6110E7-A458-4410-8A3A-1D84D54C9479}" dt="2025-03-20T14:39:56.750" v="74" actId="14100"/>
      <pc:docMkLst>
        <pc:docMk/>
      </pc:docMkLst>
      <pc:sldChg chg="modSp mod">
        <pc:chgData name="Barfield, Jessica" userId="1bb81981-4a89-4a14-bb1a-14175d4e2c8d" providerId="ADAL" clId="{2F6110E7-A458-4410-8A3A-1D84D54C9479}" dt="2025-03-20T14:39:56.750" v="74" actId="14100"/>
        <pc:sldMkLst>
          <pc:docMk/>
          <pc:sldMk cId="2708272264" sldId="322"/>
        </pc:sldMkLst>
        <pc:spChg chg="mod">
          <ac:chgData name="Barfield, Jessica" userId="1bb81981-4a89-4a14-bb1a-14175d4e2c8d" providerId="ADAL" clId="{2F6110E7-A458-4410-8A3A-1D84D54C9479}" dt="2025-03-20T14:39:56.750" v="74" actId="14100"/>
          <ac:spMkLst>
            <pc:docMk/>
            <pc:sldMk cId="2708272264" sldId="322"/>
            <ac:spMk id="15" creationId="{00000000-0000-0000-0000-000000000000}"/>
          </ac:spMkLst>
        </pc:spChg>
      </pc:sldChg>
    </pc:docChg>
  </pc:docChgLst>
  <pc:docChgLst>
    <pc:chgData name="Mills, Deborah" userId="372b1662-e1d7-4a1b-9470-ded6544bac11" providerId="ADAL" clId="{BC1A9573-0569-4832-A91C-73A6E91AE4E2}"/>
    <pc:docChg chg="custSel modSld">
      <pc:chgData name="Mills, Deborah" userId="372b1662-e1d7-4a1b-9470-ded6544bac11" providerId="ADAL" clId="{BC1A9573-0569-4832-A91C-73A6E91AE4E2}" dt="2025-03-20T16:54:01.813" v="8" actId="20577"/>
      <pc:docMkLst>
        <pc:docMk/>
      </pc:docMkLst>
      <pc:sldChg chg="delSp modSp mod delAnim">
        <pc:chgData name="Mills, Deborah" userId="372b1662-e1d7-4a1b-9470-ded6544bac11" providerId="ADAL" clId="{BC1A9573-0569-4832-A91C-73A6E91AE4E2}" dt="2025-03-20T16:54:01.813" v="8" actId="20577"/>
        <pc:sldMkLst>
          <pc:docMk/>
          <pc:sldMk cId="3633373644" sldId="318"/>
        </pc:sldMkLst>
        <pc:spChg chg="mod">
          <ac:chgData name="Mills, Deborah" userId="372b1662-e1d7-4a1b-9470-ded6544bac11" providerId="ADAL" clId="{BC1A9573-0569-4832-A91C-73A6E91AE4E2}" dt="2025-03-20T16:54:01.813" v="8" actId="20577"/>
          <ac:spMkLst>
            <pc:docMk/>
            <pc:sldMk cId="3633373644" sldId="318"/>
            <ac:spMk id="14" creationId="{00000000-0000-0000-0000-000000000000}"/>
          </ac:spMkLst>
        </pc:spChg>
        <pc:spChg chg="mod">
          <ac:chgData name="Mills, Deborah" userId="372b1662-e1d7-4a1b-9470-ded6544bac11" providerId="ADAL" clId="{BC1A9573-0569-4832-A91C-73A6E91AE4E2}" dt="2025-03-20T16:53:42.964" v="3" actId="1076"/>
          <ac:spMkLst>
            <pc:docMk/>
            <pc:sldMk cId="3633373644" sldId="318"/>
            <ac:spMk id="15" creationId="{00000000-0000-0000-0000-000000000000}"/>
          </ac:spMkLst>
        </pc:spChg>
        <pc:picChg chg="del">
          <ac:chgData name="Mills, Deborah" userId="372b1662-e1d7-4a1b-9470-ded6544bac11" providerId="ADAL" clId="{BC1A9573-0569-4832-A91C-73A6E91AE4E2}" dt="2025-03-20T16:53:34.913" v="0" actId="478"/>
          <ac:picMkLst>
            <pc:docMk/>
            <pc:sldMk cId="3633373644" sldId="318"/>
            <ac:picMk id="21" creationId="{00000000-0000-0000-0000-000000000000}"/>
          </ac:picMkLst>
        </pc:picChg>
        <pc:picChg chg="del">
          <ac:chgData name="Mills, Deborah" userId="372b1662-e1d7-4a1b-9470-ded6544bac11" providerId="ADAL" clId="{BC1A9573-0569-4832-A91C-73A6E91AE4E2}" dt="2025-03-20T16:53:36.580" v="1" actId="478"/>
          <ac:picMkLst>
            <pc:docMk/>
            <pc:sldMk cId="3633373644" sldId="318"/>
            <ac:picMk id="2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20/03/2025</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20/03/2025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Roboto" panose="02000000000000000000"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8" name="Rounded Rectangle 7"/>
          <p:cNvSpPr/>
          <p:nvPr userDrawn="1"/>
        </p:nvSpPr>
        <p:spPr bwMode="auto">
          <a:xfrm>
            <a:off x="503239" y="512763"/>
            <a:ext cx="8137524" cy="579655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Roboto" panose="02000000000000000000" pitchFamily="2"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Roboto" panose="02000000000000000000" pitchFamily="2" charset="0"/>
              </a:defRPr>
            </a:lvl1pPr>
            <a:lvl2pPr>
              <a:defRPr/>
            </a:lvl2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ndParaRPr>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9" r:id="rId6"/>
  </p:sldLayoutIdLst>
  <p:txStyles>
    <p:titleStyle>
      <a:lvl1pPr algn="l" defTabSz="914400" rtl="0" eaLnBrk="1" latinLnBrk="0" hangingPunct="1">
        <a:lnSpc>
          <a:spcPct val="90000"/>
        </a:lnSpc>
        <a:spcBef>
          <a:spcPct val="0"/>
        </a:spcBef>
        <a:buNone/>
        <a:defRPr sz="4000" b="1" kern="1200">
          <a:solidFill>
            <a:srgbClr val="1C1C1C"/>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of handshake in a circle&#10;&#10;AI-generated content may be incorrect.">
            <a:extLst>
              <a:ext uri="{FF2B5EF4-FFF2-40B4-BE49-F238E27FC236}">
                <a16:creationId xmlns:a16="http://schemas.microsoft.com/office/drawing/2014/main" id="{5AB8EB57-9719-36AE-3F9A-4F9495893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357" y="130884"/>
            <a:ext cx="1620203" cy="1620203"/>
          </a:xfrm>
          <a:prstGeom prst="rect">
            <a:avLst/>
          </a:prstGeom>
        </p:spPr>
      </p:pic>
      <p:pic>
        <p:nvPicPr>
          <p:cNvPr id="3" name="Picture 2" descr="A yellow and green circle with white letters&#10;&#10;AI-generated content may be incorrect.">
            <a:extLst>
              <a:ext uri="{FF2B5EF4-FFF2-40B4-BE49-F238E27FC236}">
                <a16:creationId xmlns:a16="http://schemas.microsoft.com/office/drawing/2014/main" id="{28846959-4F0F-0F25-91D4-8A5BD1808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659" y="1941050"/>
            <a:ext cx="2096901" cy="676420"/>
          </a:xfrm>
          <a:prstGeom prst="rect">
            <a:avLst/>
          </a:prstGeom>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449" y="549275"/>
            <a:ext cx="8051999" cy="5760046"/>
          </a:xfrm>
          <a:prstGeom prst="rect">
            <a:avLst/>
          </a:prstGeom>
        </p:spPr>
      </p:pic>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sp>
        <p:nvSpPr>
          <p:cNvPr id="8" name="Rectangular Callout 7"/>
          <p:cNvSpPr/>
          <p:nvPr/>
        </p:nvSpPr>
        <p:spPr>
          <a:xfrm>
            <a:off x="3255443" y="1434647"/>
            <a:ext cx="4597027" cy="1318435"/>
          </a:xfrm>
          <a:prstGeom prst="wedgeRectCallout">
            <a:avLst>
              <a:gd name="adj1" fmla="val -69836"/>
              <a:gd name="adj2" fmla="val 20314"/>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A common concern many parents and carers have is around Sex Education. We would like to reassure you that our curriculum covers this content in a sensitive, age-appropriate manner.</a:t>
            </a:r>
          </a:p>
        </p:txBody>
      </p:sp>
      <p:sp>
        <p:nvSpPr>
          <p:cNvPr id="10" name="Rectangular Callout 9"/>
          <p:cNvSpPr/>
          <p:nvPr/>
        </p:nvSpPr>
        <p:spPr>
          <a:xfrm>
            <a:off x="3549664" y="2974661"/>
            <a:ext cx="4746339" cy="1174419"/>
          </a:xfrm>
          <a:prstGeom prst="wedgeRectCallout">
            <a:avLst>
              <a:gd name="adj1" fmla="val -73763"/>
              <a:gd name="adj2" fmla="val -72952"/>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Our Relationships and Sex Education curriculum also complements the statutory objectives covered in national curriculum science.</a:t>
            </a:r>
          </a:p>
        </p:txBody>
      </p:sp>
      <p:sp>
        <p:nvSpPr>
          <p:cNvPr id="11" name="Rectangular Callout 10"/>
          <p:cNvSpPr/>
          <p:nvPr/>
        </p:nvSpPr>
        <p:spPr>
          <a:xfrm>
            <a:off x="1763688" y="4365104"/>
            <a:ext cx="6624662" cy="1367681"/>
          </a:xfrm>
          <a:prstGeom prst="wedgeRectCallout">
            <a:avLst>
              <a:gd name="adj1" fmla="val 40927"/>
              <a:gd name="adj2" fmla="val -21966"/>
            </a:avLst>
          </a:prstGeom>
          <a:solidFill>
            <a:srgbClr val="01407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476000" tIns="108000" rIns="252000" bIns="108000" rtlCol="0" anchor="ctr"/>
          <a:lstStyle/>
          <a:p>
            <a:r>
              <a:rPr lang="en-GB" sz="1600" dirty="0">
                <a:solidFill>
                  <a:schemeClr val="bg1"/>
                </a:solidFill>
                <a:latin typeface="Roboto" panose="02000000000000000000" pitchFamily="2" charset="0"/>
                <a:ea typeface="Roboto" panose="02000000000000000000" pitchFamily="2" charset="0"/>
              </a:rPr>
              <a:t>At key stages 1 and 2, the national curriculum for science includes teaching about the main external parts of the body and changes to the human body as it grows from birth to old age, including puberty.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149" y="1777918"/>
            <a:ext cx="2963828" cy="5099132"/>
          </a:xfrm>
          <a:prstGeom prst="rect">
            <a:avLst/>
          </a:prstGeom>
        </p:spPr>
      </p:pic>
    </p:spTree>
    <p:extLst>
      <p:ext uri="{BB962C8B-B14F-4D97-AF65-F5344CB8AC3E}">
        <p14:creationId xmlns:p14="http://schemas.microsoft.com/office/powerpoint/2010/main" val="41119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p:tgtEl>
                                          <p:spTgt spid="11"/>
                                        </p:tgtEl>
                                        <p:attrNameLst>
                                          <p:attrName>ppt_x</p:attrName>
                                        </p:attrNameLst>
                                      </p:cBhvr>
                                      <p:tavLst>
                                        <p:tav tm="0">
                                          <p:val>
                                            <p:strVal val="#ppt_x-#ppt_w*1.125000"/>
                                          </p:val>
                                        </p:tav>
                                        <p:tav tm="100000">
                                          <p:val>
                                            <p:strVal val="#ppt_x"/>
                                          </p:val>
                                        </p:tav>
                                      </p:tavLst>
                                    </p:anim>
                                    <p:animEffect transition="in" filter="wipe(right)">
                                      <p:cBhvr>
                                        <p:cTn id="2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9551" y="549275"/>
            <a:ext cx="8064897" cy="5759450"/>
            <a:chOff x="539551" y="549275"/>
            <a:chExt cx="8064897" cy="5759450"/>
          </a:xfrm>
        </p:grpSpPr>
        <p:sp>
          <p:nvSpPr>
            <p:cNvPr id="27" name="Rectangle 26"/>
            <p:cNvSpPr/>
            <p:nvPr/>
          </p:nvSpPr>
          <p:spPr>
            <a:xfrm>
              <a:off x="539551" y="549275"/>
              <a:ext cx="8064897" cy="5759450"/>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39551" y="5033251"/>
              <a:ext cx="8064699" cy="1275474"/>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868" y="1326646"/>
            <a:ext cx="6756264" cy="4118578"/>
          </a:xfrm>
          <a:prstGeom prst="rect">
            <a:avLst/>
          </a:prstGeom>
        </p:spPr>
      </p:pic>
      <p:sp>
        <p:nvSpPr>
          <p:cNvPr id="14" name="Rectangle 13"/>
          <p:cNvSpPr/>
          <p:nvPr/>
        </p:nvSpPr>
        <p:spPr>
          <a:xfrm>
            <a:off x="2199609" y="1629063"/>
            <a:ext cx="4744582" cy="1821924"/>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We encourage children to learn the names for their body parts in key stage 1. The earlier children use the correct terminology, the less uncomfortable they feel hearing or using these words as they get older.</a:t>
            </a:r>
          </a:p>
        </p:txBody>
      </p:sp>
      <p:sp>
        <p:nvSpPr>
          <p:cNvPr id="15" name="Rectangle 14"/>
          <p:cNvSpPr/>
          <p:nvPr/>
        </p:nvSpPr>
        <p:spPr>
          <a:xfrm>
            <a:off x="2199609" y="3525953"/>
            <a:ext cx="4744582" cy="1422754"/>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We also believe, as the guidance from the Department for Education states, that children should have ‘the vocabulary and confidence’ to ‘report concerns or abuse’.</a:t>
            </a:r>
          </a:p>
        </p:txBody>
      </p:sp>
      <p:sp>
        <p:nvSpPr>
          <p:cNvPr id="22" name="Rectangular Callout 21"/>
          <p:cNvSpPr/>
          <p:nvPr/>
        </p:nvSpPr>
        <p:spPr>
          <a:xfrm>
            <a:off x="755650" y="5110397"/>
            <a:ext cx="7632700" cy="1123361"/>
          </a:xfrm>
          <a:prstGeom prst="wedgeRectCallout">
            <a:avLst>
              <a:gd name="adj1" fmla="val 40927"/>
              <a:gd name="adj2" fmla="val -21966"/>
            </a:avLst>
          </a:prstGeom>
          <a:solidFill>
            <a:srgbClr val="01407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bg1"/>
                </a:solidFill>
                <a:latin typeface="Roboto" panose="02000000000000000000" pitchFamily="2" charset="0"/>
                <a:ea typeface="Roboto" panose="02000000000000000000" pitchFamily="2" charset="0"/>
              </a:rPr>
              <a:t>The government strongly recommends that all primary schools have a programme of Sex Education that includes preparing pupils for the changes adolescence brings and learning how a baby is conceived and born. </a:t>
            </a:r>
          </a:p>
        </p:txBody>
      </p:sp>
    </p:spTree>
    <p:extLst>
      <p:ext uri="{BB962C8B-B14F-4D97-AF65-F5344CB8AC3E}">
        <p14:creationId xmlns:p14="http://schemas.microsoft.com/office/powerpoint/2010/main" val="36333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p:tgtEl>
                                          <p:spTgt spid="14"/>
                                        </p:tgtEl>
                                        <p:attrNameLst>
                                          <p:attrName>ppt_x</p:attrName>
                                        </p:attrNameLst>
                                      </p:cBhvr>
                                      <p:tavLst>
                                        <p:tav tm="0">
                                          <p:val>
                                            <p:strVal val="#ppt_x-#ppt_w*1.125000"/>
                                          </p:val>
                                        </p:tav>
                                        <p:tav tm="100000">
                                          <p:val>
                                            <p:strVal val="#ppt_x"/>
                                          </p:val>
                                        </p:tav>
                                      </p:tavLst>
                                    </p:anim>
                                    <p:animEffect transition="in" filter="wipe(right)">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p:tgtEl>
                                          <p:spTgt spid="15"/>
                                        </p:tgtEl>
                                        <p:attrNameLst>
                                          <p:attrName>ppt_x</p:attrName>
                                        </p:attrNameLst>
                                      </p:cBhvr>
                                      <p:tavLst>
                                        <p:tav tm="0">
                                          <p:val>
                                            <p:strVal val="#ppt_x-#ppt_w*1.125000"/>
                                          </p:val>
                                        </p:tav>
                                        <p:tav tm="100000">
                                          <p:val>
                                            <p:strVal val="#ppt_x"/>
                                          </p:val>
                                        </p:tav>
                                      </p:tavLst>
                                    </p:anim>
                                    <p:animEffect transition="in" filter="wipe(right)">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39551" y="549275"/>
            <a:ext cx="8064897" cy="5759450"/>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39551" y="5033251"/>
            <a:ext cx="8064699" cy="1275474"/>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868" y="1326646"/>
            <a:ext cx="6756264" cy="4118578"/>
          </a:xfrm>
          <a:prstGeom prst="rect">
            <a:avLst/>
          </a:prstGeom>
        </p:spPr>
      </p:pic>
      <p:sp>
        <p:nvSpPr>
          <p:cNvPr id="14" name="Rectangle 13"/>
          <p:cNvSpPr/>
          <p:nvPr/>
        </p:nvSpPr>
        <p:spPr>
          <a:xfrm>
            <a:off x="-540568" y="1538575"/>
            <a:ext cx="5036368" cy="1418514"/>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In year 4, children will learn about the changes their bodies go through during puberty. We strongly believe that children need to know about these changes before they happen. </a:t>
            </a:r>
          </a:p>
        </p:txBody>
      </p:sp>
      <p:sp>
        <p:nvSpPr>
          <p:cNvPr id="15" name="Rectangle 14"/>
          <p:cNvSpPr/>
          <p:nvPr/>
        </p:nvSpPr>
        <p:spPr>
          <a:xfrm>
            <a:off x="4644008" y="1196752"/>
            <a:ext cx="4614756" cy="1760337"/>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792000" bIns="108000" rtlCol="0" anchor="ctr"/>
          <a:lstStyle/>
          <a:p>
            <a:r>
              <a:rPr lang="en-GB" sz="1600" dirty="0">
                <a:solidFill>
                  <a:schemeClr val="tx1"/>
                </a:solidFill>
                <a:latin typeface="Roboto" panose="02000000000000000000" pitchFamily="2" charset="0"/>
                <a:ea typeface="Roboto" panose="02000000000000000000" pitchFamily="2" charset="0"/>
              </a:rPr>
              <a:t>The government guidance states that all children, including those who develop earlier than the average, need to know about puberty before they experience the onset of physical changes. For this reason, lessons relating to puberty are compulsory.  </a:t>
            </a:r>
          </a:p>
        </p:txBody>
      </p:sp>
      <p:sp>
        <p:nvSpPr>
          <p:cNvPr id="22" name="Rectangular Callout 21"/>
          <p:cNvSpPr/>
          <p:nvPr/>
        </p:nvSpPr>
        <p:spPr>
          <a:xfrm>
            <a:off x="755650" y="5550369"/>
            <a:ext cx="7632700" cy="655544"/>
          </a:xfrm>
          <a:prstGeom prst="wedgeRectCallout">
            <a:avLst>
              <a:gd name="adj1" fmla="val 40927"/>
              <a:gd name="adj2" fmla="val -21966"/>
            </a:avLst>
          </a:prstGeom>
          <a:solidFill>
            <a:srgbClr val="01407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algn="ctr"/>
            <a:r>
              <a:rPr lang="en-GB" sz="1600" dirty="0">
                <a:solidFill>
                  <a:schemeClr val="bg1"/>
                </a:solidFill>
                <a:latin typeface="Roboto" panose="02000000000000000000" pitchFamily="2" charset="0"/>
                <a:ea typeface="Roboto" panose="02000000000000000000" pitchFamily="2" charset="0"/>
              </a:rPr>
              <a:t>Learning about puberty now falls under statutory Health Education.</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1099" y="3050869"/>
            <a:ext cx="465402" cy="1962651"/>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2740" y="3062234"/>
            <a:ext cx="484452" cy="1935569"/>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6364" y="3050868"/>
            <a:ext cx="547688" cy="1962651"/>
          </a:xfrm>
          <a:prstGeom prst="rect">
            <a:avLst/>
          </a:prstGeom>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03915" y="3050867"/>
            <a:ext cx="555736" cy="1962651"/>
          </a:xfrm>
          <a:prstGeom prst="rect">
            <a:avLst/>
          </a:prstGeom>
        </p:spPr>
      </p:pic>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58802" y="3062234"/>
            <a:ext cx="557212" cy="1935569"/>
          </a:xfrm>
          <a:prstGeom prst="rect">
            <a:avLst/>
          </a:prstGeom>
        </p:spPr>
      </p:pic>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90464" y="3062234"/>
            <a:ext cx="611613" cy="1935569"/>
          </a:xfrm>
          <a:prstGeom prst="rect">
            <a:avLst/>
          </a:prstGeom>
        </p:spPr>
      </p:pic>
    </p:spTree>
    <p:extLst>
      <p:ext uri="{BB962C8B-B14F-4D97-AF65-F5344CB8AC3E}">
        <p14:creationId xmlns:p14="http://schemas.microsoft.com/office/powerpoint/2010/main" val="27082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ppt_x</p:attrName>
                                        </p:attrNameLst>
                                      </p:cBhvr>
                                      <p:tavLst>
                                        <p:tav tm="0">
                                          <p:val>
                                            <p:strVal val="#ppt_x-#ppt_w*1.125000"/>
                                          </p:val>
                                        </p:tav>
                                        <p:tav tm="100000">
                                          <p:val>
                                            <p:strVal val="#ppt_x"/>
                                          </p:val>
                                        </p:tav>
                                      </p:tavLst>
                                    </p:anim>
                                    <p:animEffect transition="in" filter="wipe(right)">
                                      <p:cBhvr>
                                        <p:cTn id="8" dur="1000"/>
                                        <p:tgtEl>
                                          <p:spTgt spid="14"/>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p:tgtEl>
                                          <p:spTgt spid="15"/>
                                        </p:tgtEl>
                                        <p:attrNameLst>
                                          <p:attrName>ppt_x</p:attrName>
                                        </p:attrNameLst>
                                      </p:cBhvr>
                                      <p:tavLst>
                                        <p:tav tm="0">
                                          <p:val>
                                            <p:strVal val="#ppt_x+#ppt_w*1.125000"/>
                                          </p:val>
                                        </p:tav>
                                        <p:tav tm="100000">
                                          <p:val>
                                            <p:strVal val="#ppt_x"/>
                                          </p:val>
                                        </p:tav>
                                      </p:tavLst>
                                    </p:anim>
                                    <p:animEffect transition="in" filter="wipe(left)">
                                      <p:cBhvr>
                                        <p:cTn id="28" dur="1000"/>
                                        <p:tgtEl>
                                          <p:spTgt spid="1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9551" y="549275"/>
            <a:ext cx="8064897" cy="5759450"/>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39551" y="5033251"/>
            <a:ext cx="8064699" cy="1275474"/>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868" y="1326646"/>
            <a:ext cx="6756264" cy="4118578"/>
          </a:xfrm>
          <a:prstGeom prst="rect">
            <a:avLst/>
          </a:prstGeom>
        </p:spPr>
      </p:pic>
      <p:sp>
        <p:nvSpPr>
          <p:cNvPr id="14" name="Rectangle 13"/>
          <p:cNvSpPr/>
          <p:nvPr/>
        </p:nvSpPr>
        <p:spPr>
          <a:xfrm>
            <a:off x="-540568" y="1534603"/>
            <a:ext cx="4914448" cy="1409096"/>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Using high-quality, up-to-date resources, we teach children in year 6, how a baby is conceived through a sexual relationship. </a:t>
            </a:r>
          </a:p>
        </p:txBody>
      </p:sp>
      <p:sp>
        <p:nvSpPr>
          <p:cNvPr id="15" name="Rectangle 14"/>
          <p:cNvSpPr/>
          <p:nvPr/>
        </p:nvSpPr>
        <p:spPr>
          <a:xfrm>
            <a:off x="-540568" y="3077606"/>
            <a:ext cx="4914448" cy="1740130"/>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All aspects of our Relationships curriculum are statutory, but these Sex Education objectives are not and, as such, parents and carers do have the right to request that their child is withdrawn from certain lessons.</a:t>
            </a:r>
          </a:p>
        </p:txBody>
      </p:sp>
      <p:sp>
        <p:nvSpPr>
          <p:cNvPr id="13" name="Rectangular Callout 12"/>
          <p:cNvSpPr/>
          <p:nvPr/>
        </p:nvSpPr>
        <p:spPr>
          <a:xfrm>
            <a:off x="647699" y="5519274"/>
            <a:ext cx="7848600" cy="655544"/>
          </a:xfrm>
          <a:prstGeom prst="wedgeRectCallout">
            <a:avLst>
              <a:gd name="adj1" fmla="val 40927"/>
              <a:gd name="adj2" fmla="val -21966"/>
            </a:avLst>
          </a:prstGeom>
          <a:solidFill>
            <a:srgbClr val="01407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bg1"/>
                </a:solidFill>
                <a:latin typeface="Roboto" panose="02000000000000000000" pitchFamily="2" charset="0"/>
                <a:ea typeface="Roboto" panose="02000000000000000000" pitchFamily="2" charset="0"/>
              </a:rPr>
              <a:t>Please speak to us if you have any concerns or would like to know more about this.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8722" y="1805848"/>
            <a:ext cx="1727094" cy="99094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2410" y="3262332"/>
            <a:ext cx="1016387" cy="178897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7387" y="3275991"/>
            <a:ext cx="1656188" cy="1623353"/>
          </a:xfrm>
          <a:prstGeom prst="rect">
            <a:avLst/>
          </a:prstGeom>
        </p:spPr>
      </p:pic>
    </p:spTree>
    <p:extLst>
      <p:ext uri="{BB962C8B-B14F-4D97-AF65-F5344CB8AC3E}">
        <p14:creationId xmlns:p14="http://schemas.microsoft.com/office/powerpoint/2010/main" val="15552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ppt_x</p:attrName>
                                        </p:attrNameLst>
                                      </p:cBhvr>
                                      <p:tavLst>
                                        <p:tav tm="0">
                                          <p:val>
                                            <p:strVal val="#ppt_x-#ppt_w*1.125000"/>
                                          </p:val>
                                        </p:tav>
                                        <p:tav tm="100000">
                                          <p:val>
                                            <p:strVal val="#ppt_x"/>
                                          </p:val>
                                        </p:tav>
                                      </p:tavLst>
                                    </p:anim>
                                    <p:animEffect transition="in" filter="wipe(right)">
                                      <p:cBhvr>
                                        <p:cTn id="8" dur="1000"/>
                                        <p:tgtEl>
                                          <p:spTgt spid="14"/>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p:tgtEl>
                                          <p:spTgt spid="15"/>
                                        </p:tgtEl>
                                        <p:attrNameLst>
                                          <p:attrName>ppt_x</p:attrName>
                                        </p:attrNameLst>
                                      </p:cBhvr>
                                      <p:tavLst>
                                        <p:tav tm="0">
                                          <p:val>
                                            <p:strVal val="#ppt_x-#ppt_w*1.125000"/>
                                          </p:val>
                                        </p:tav>
                                        <p:tav tm="100000">
                                          <p:val>
                                            <p:strVal val="#ppt_x"/>
                                          </p:val>
                                        </p:tav>
                                      </p:tavLst>
                                    </p:anim>
                                    <p:animEffect transition="in" filter="wipe(right)">
                                      <p:cBhvr>
                                        <p:cTn id="22" dur="1000"/>
                                        <p:tgtEl>
                                          <p:spTgt spid="1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39551" y="549275"/>
            <a:ext cx="8064897" cy="5759450"/>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39551" y="5033251"/>
            <a:ext cx="8064699" cy="1275474"/>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92696"/>
            <a:ext cx="3829050" cy="504056"/>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3457577" cy="994306"/>
          </a:xfrm>
        </p:spPr>
        <p:txBody>
          <a:bodyPr/>
          <a:lstStyle/>
          <a:p>
            <a:r>
              <a:rPr lang="en-GB" sz="2800" dirty="0">
                <a:solidFill>
                  <a:schemeClr val="bg1"/>
                </a:solidFill>
              </a:rPr>
              <a:t>Safe Environment</a:t>
            </a:r>
            <a:endParaRPr lang="en-GB" dirty="0">
              <a:solidFill>
                <a:schemeClr val="bg1"/>
              </a:solidFill>
            </a:endParaRPr>
          </a:p>
        </p:txBody>
      </p:sp>
      <p:sp>
        <p:nvSpPr>
          <p:cNvPr id="17" name="Rectangle 16"/>
          <p:cNvSpPr/>
          <p:nvPr/>
        </p:nvSpPr>
        <p:spPr>
          <a:xfrm>
            <a:off x="640217" y="1271991"/>
            <a:ext cx="7891463" cy="4925609"/>
          </a:xfrm>
          <a:prstGeom prst="rect">
            <a:avLst/>
          </a:prstGeom>
          <a:solidFill>
            <a:srgbClr val="FDFDFD">
              <a:alpha val="90000"/>
            </a:srgbClr>
          </a:solidFill>
          <a:ln w="28575">
            <a:solidFill>
              <a:srgbClr val="E94E13"/>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r>
              <a:rPr lang="en-GB" sz="1550" dirty="0">
                <a:solidFill>
                  <a:sysClr val="windowText" lastClr="000000"/>
                </a:solidFill>
                <a:latin typeface="Roboto" panose="02000000000000000000" pitchFamily="2" charset="0"/>
                <a:ea typeface="Roboto" panose="02000000000000000000" pitchFamily="2" charset="0"/>
              </a:rPr>
              <a:t>Of course, school should always be a safe environment. What we mean in this context however is that children should feel safe to discuss, learn about and ask questions about potentially sensitive topics.</a:t>
            </a:r>
            <a:endParaRPr lang="en-GB" sz="1550" b="1" dirty="0">
              <a:solidFill>
                <a:schemeClr val="tx1"/>
              </a:solidFill>
              <a:latin typeface="Roboto" panose="02000000000000000000" pitchFamily="2" charset="0"/>
              <a:ea typeface="Roboto" panose="02000000000000000000" pitchFamily="2" charset="0"/>
            </a:endParaRPr>
          </a:p>
          <a:p>
            <a:endParaRPr lang="en-GB" sz="1550" b="1" dirty="0">
              <a:solidFill>
                <a:schemeClr val="tx1"/>
              </a:solidFill>
              <a:latin typeface="Roboto" panose="02000000000000000000" pitchFamily="2" charset="0"/>
              <a:ea typeface="Roboto" panose="02000000000000000000" pitchFamily="2" charset="0"/>
            </a:endParaRPr>
          </a:p>
          <a:p>
            <a:r>
              <a:rPr lang="en-GB" sz="1550" b="1" dirty="0">
                <a:solidFill>
                  <a:schemeClr val="tx1"/>
                </a:solidFill>
                <a:latin typeface="Roboto" panose="02000000000000000000" pitchFamily="2" charset="0"/>
                <a:ea typeface="Roboto" panose="02000000000000000000" pitchFamily="2" charset="0"/>
              </a:rPr>
              <a:t>To ensure this happens, we use certain techniques and resources:</a:t>
            </a:r>
          </a:p>
          <a:p>
            <a:pPr marL="285750" indent="-285750">
              <a:buFont typeface="Arial" panose="020B0604020202020204" pitchFamily="34" charset="0"/>
              <a:buChar char="•"/>
            </a:pPr>
            <a:r>
              <a:rPr lang="en-GB" sz="1550" dirty="0">
                <a:solidFill>
                  <a:schemeClr val="tx1"/>
                </a:solidFill>
                <a:latin typeface="Roboto" panose="02000000000000000000" pitchFamily="2" charset="0"/>
                <a:ea typeface="Roboto" panose="02000000000000000000" pitchFamily="2" charset="0"/>
              </a:rPr>
              <a:t>Ground rules. These are established at the start of an RSE lesson so children know what is expected of them.</a:t>
            </a:r>
          </a:p>
          <a:p>
            <a:pPr marL="285750" indent="-285750">
              <a:buFont typeface="Arial" panose="020B0604020202020204" pitchFamily="34" charset="0"/>
              <a:buChar char="•"/>
            </a:pPr>
            <a:endParaRPr lang="en-GB" sz="1550" dirty="0">
              <a:solidFill>
                <a:schemeClr val="tx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550" dirty="0">
                <a:solidFill>
                  <a:schemeClr val="tx1"/>
                </a:solidFill>
                <a:latin typeface="Roboto" panose="02000000000000000000" pitchFamily="2" charset="0"/>
                <a:ea typeface="Roboto" panose="02000000000000000000" pitchFamily="2" charset="0"/>
              </a:rPr>
              <a:t>Displays and word banks. Children need the tools for learning about RSE and that includes knowing the correct vocabulary, so this is shared in the lesson.</a:t>
            </a:r>
          </a:p>
          <a:p>
            <a:pPr marL="285750" indent="-285750">
              <a:buFont typeface="Arial" panose="020B0604020202020204" pitchFamily="34" charset="0"/>
              <a:buChar char="•"/>
            </a:pPr>
            <a:endParaRPr lang="en-GB" sz="1550" dirty="0">
              <a:solidFill>
                <a:schemeClr val="tx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550" dirty="0">
                <a:solidFill>
                  <a:schemeClr val="tx1"/>
                </a:solidFill>
                <a:latin typeface="Roboto" panose="02000000000000000000" pitchFamily="2" charset="0"/>
                <a:ea typeface="Roboto" panose="02000000000000000000" pitchFamily="2" charset="0"/>
              </a:rPr>
              <a:t>Question Box. Each classroom has a Question Box, which children are encouraged to use for asking questions privately or anonymously. Teaching staff can then answer them appropriately at a convenient time.</a:t>
            </a:r>
          </a:p>
          <a:p>
            <a:pPr marL="285750" indent="-285750">
              <a:buFont typeface="Arial" panose="020B0604020202020204" pitchFamily="34" charset="0"/>
              <a:buChar char="•"/>
            </a:pPr>
            <a:endParaRPr lang="en-GB" sz="1550" dirty="0">
              <a:solidFill>
                <a:schemeClr val="tx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550" dirty="0">
                <a:solidFill>
                  <a:schemeClr val="tx1"/>
                </a:solidFill>
                <a:latin typeface="Roboto" panose="02000000000000000000" pitchFamily="2" charset="0"/>
                <a:ea typeface="Roboto" panose="02000000000000000000" pitchFamily="2" charset="0"/>
              </a:rPr>
              <a:t>Confidence and respecting privacy. Children will be told when information is private, how to discuss issues without making them personal or mentioning names of real people and that they can ask questions or discuss issues confidentially (unless a member of staff is concerned they are in some sort of danger).</a:t>
            </a:r>
          </a:p>
        </p:txBody>
      </p:sp>
    </p:spTree>
    <p:extLst>
      <p:ext uri="{BB962C8B-B14F-4D97-AF65-F5344CB8AC3E}">
        <p14:creationId xmlns:p14="http://schemas.microsoft.com/office/powerpoint/2010/main" val="399887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500"/>
                                        <p:tgtEl>
                                          <p:spTgt spid="1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7" end="7"/>
                                            </p:txEl>
                                          </p:spTgt>
                                        </p:tgtEl>
                                        <p:attrNameLst>
                                          <p:attrName>style.visibility</p:attrName>
                                        </p:attrNameLst>
                                      </p:cBhvr>
                                      <p:to>
                                        <p:strVal val="visible"/>
                                      </p:to>
                                    </p:set>
                                    <p:animEffect transition="in" filter="fade">
                                      <p:cBhvr>
                                        <p:cTn id="30" dur="500"/>
                                        <p:tgtEl>
                                          <p:spTgt spid="17">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9" end="9"/>
                                            </p:txEl>
                                          </p:spTgt>
                                        </p:tgtEl>
                                        <p:attrNameLst>
                                          <p:attrName>style.visibility</p:attrName>
                                        </p:attrNameLst>
                                      </p:cBhvr>
                                      <p:to>
                                        <p:strVal val="visible"/>
                                      </p:to>
                                    </p:set>
                                    <p:animEffect transition="in" filter="fade">
                                      <p:cBhvr>
                                        <p:cTn id="35"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449" y="582451"/>
            <a:ext cx="8051999" cy="5693693"/>
          </a:xfrm>
          <a:prstGeom prst="rect">
            <a:avLst/>
          </a:prstGeom>
        </p:spPr>
      </p:pic>
      <p:sp>
        <p:nvSpPr>
          <p:cNvPr id="5" name="Rectangle 4"/>
          <p:cNvSpPr/>
          <p:nvPr/>
        </p:nvSpPr>
        <p:spPr>
          <a:xfrm>
            <a:off x="-1" y="692696"/>
            <a:ext cx="4638675" cy="504056"/>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52927" cy="994306"/>
          </a:xfrm>
        </p:spPr>
        <p:txBody>
          <a:bodyPr/>
          <a:lstStyle/>
          <a:p>
            <a:r>
              <a:rPr lang="en-GB" sz="2800" dirty="0">
                <a:solidFill>
                  <a:schemeClr val="bg1"/>
                </a:solidFill>
              </a:rPr>
              <a:t>Lessons and Resources</a:t>
            </a:r>
            <a:endParaRPr lang="en-GB" dirty="0">
              <a:solidFill>
                <a:schemeClr val="bg1"/>
              </a:solidFill>
            </a:endParaRPr>
          </a:p>
        </p:txBody>
      </p:sp>
      <p:sp>
        <p:nvSpPr>
          <p:cNvPr id="6" name="Rectangle 5"/>
          <p:cNvSpPr/>
          <p:nvPr/>
        </p:nvSpPr>
        <p:spPr>
          <a:xfrm>
            <a:off x="-540568" y="1300309"/>
            <a:ext cx="5504454" cy="1604864"/>
          </a:xfrm>
          <a:prstGeom prst="rect">
            <a:avLst/>
          </a:prstGeom>
          <a:solidFill>
            <a:srgbClr val="FDFDFD"/>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We use a range of engaging resources and teaching methods in our lessons to teach children all about relationships. As a school we are using the Jigsaw curriculum to teach RSE and will supplement this with resources from Twinkl. </a:t>
            </a:r>
          </a:p>
        </p:txBody>
      </p:sp>
      <p:sp>
        <p:nvSpPr>
          <p:cNvPr id="7" name="Rectangle 6"/>
          <p:cNvSpPr/>
          <p:nvPr/>
        </p:nvSpPr>
        <p:spPr>
          <a:xfrm>
            <a:off x="-540568" y="2939493"/>
            <a:ext cx="5504454" cy="1370569"/>
          </a:xfrm>
          <a:prstGeom prst="rect">
            <a:avLst/>
          </a:prstGeom>
          <a:solidFill>
            <a:srgbClr val="FDFDFD"/>
          </a:solidFill>
          <a:ln w="28575">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This might include picture and story books, poems, songs, art, drama, debates and discussions, photos, videos, presentations and activity sheets.</a:t>
            </a:r>
          </a:p>
        </p:txBody>
      </p:sp>
      <p:grpSp>
        <p:nvGrpSpPr>
          <p:cNvPr id="9" name="Group 8"/>
          <p:cNvGrpSpPr/>
          <p:nvPr/>
        </p:nvGrpSpPr>
        <p:grpSpPr>
          <a:xfrm>
            <a:off x="755650" y="3817699"/>
            <a:ext cx="7834378" cy="2714343"/>
            <a:chOff x="755650" y="3817699"/>
            <a:chExt cx="7834378" cy="2714343"/>
          </a:xfrm>
        </p:grpSpPr>
        <p:sp>
          <p:nvSpPr>
            <p:cNvPr id="8" name="Rectangle 7"/>
            <p:cNvSpPr/>
            <p:nvPr/>
          </p:nvSpPr>
          <p:spPr>
            <a:xfrm>
              <a:off x="755650" y="4601606"/>
              <a:ext cx="7632700" cy="1491219"/>
            </a:xfrm>
            <a:prstGeom prst="rect">
              <a:avLst/>
            </a:prstGeom>
            <a:solidFill>
              <a:srgbClr val="11743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3636000" bIns="108000" rtlCol="0" anchor="ctr"/>
            <a:lstStyle/>
            <a:p>
              <a:r>
                <a:rPr lang="en-GB" sz="1600" dirty="0">
                  <a:solidFill>
                    <a:schemeClr val="bg1"/>
                  </a:solidFill>
                  <a:latin typeface="Roboto" panose="02000000000000000000" pitchFamily="2" charset="0"/>
                  <a:ea typeface="Roboto" panose="02000000000000000000" pitchFamily="2" charset="0"/>
                </a:rPr>
                <a:t>Sometimes, RSE objectives have </a:t>
              </a:r>
              <a:br>
                <a:rPr lang="en-GB" sz="1600" dirty="0">
                  <a:solidFill>
                    <a:schemeClr val="bg1"/>
                  </a:solidFill>
                  <a:latin typeface="Roboto" panose="02000000000000000000" pitchFamily="2" charset="0"/>
                  <a:ea typeface="Roboto" panose="02000000000000000000" pitchFamily="2" charset="0"/>
                </a:rPr>
              </a:br>
              <a:r>
                <a:rPr lang="en-GB" sz="1600" dirty="0">
                  <a:solidFill>
                    <a:schemeClr val="bg1"/>
                  </a:solidFill>
                  <a:latin typeface="Roboto" panose="02000000000000000000" pitchFamily="2" charset="0"/>
                  <a:ea typeface="Roboto" panose="02000000000000000000" pitchFamily="2" charset="0"/>
                </a:rPr>
                <a:t>cross-curricular links, such as with science or computing, so they may be covered as part of other areas of </a:t>
              </a:r>
              <a:br>
                <a:rPr lang="en-GB" sz="1600" dirty="0">
                  <a:solidFill>
                    <a:schemeClr val="bg1"/>
                  </a:solidFill>
                  <a:latin typeface="Roboto" panose="02000000000000000000" pitchFamily="2" charset="0"/>
                  <a:ea typeface="Roboto" panose="02000000000000000000" pitchFamily="2" charset="0"/>
                </a:rPr>
              </a:br>
              <a:r>
                <a:rPr lang="en-GB" sz="1600" dirty="0">
                  <a:solidFill>
                    <a:schemeClr val="bg1"/>
                  </a:solidFill>
                  <a:latin typeface="Roboto" panose="02000000000000000000" pitchFamily="2" charset="0"/>
                  <a:ea typeface="Roboto" panose="02000000000000000000" pitchFamily="2" charset="0"/>
                </a:rPr>
                <a:t>the curriculum.</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8486" y="3817699"/>
              <a:ext cx="4061542" cy="2714343"/>
            </a:xfrm>
            <a:prstGeom prst="rect">
              <a:avLst/>
            </a:prstGeom>
          </p:spPr>
        </p:pic>
      </p:grpSp>
    </p:spTree>
    <p:extLst>
      <p:ext uri="{BB962C8B-B14F-4D97-AF65-F5344CB8AC3E}">
        <p14:creationId xmlns:p14="http://schemas.microsoft.com/office/powerpoint/2010/main" val="162521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ppt_w*1.125000"/>
                                          </p:val>
                                        </p:tav>
                                        <p:tav tm="100000">
                                          <p:val>
                                            <p:strVal val="#ppt_x"/>
                                          </p:val>
                                        </p:tav>
                                      </p:tavLst>
                                    </p:anim>
                                    <p:animEffect transition="in" filter="wipe(right)">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p:tgtEl>
                                          <p:spTgt spid="7"/>
                                        </p:tgtEl>
                                        <p:attrNameLst>
                                          <p:attrName>ppt_x</p:attrName>
                                        </p:attrNameLst>
                                      </p:cBhvr>
                                      <p:tavLst>
                                        <p:tav tm="0">
                                          <p:val>
                                            <p:strVal val="#ppt_x-#ppt_w*1.125000"/>
                                          </p:val>
                                        </p:tav>
                                        <p:tav tm="100000">
                                          <p:val>
                                            <p:strVal val="#ppt_x"/>
                                          </p:val>
                                        </p:tav>
                                      </p:tavLst>
                                    </p:anim>
                                    <p:animEffect transition="in" filter="wipe(righ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449" y="582451"/>
            <a:ext cx="8051999" cy="5693693"/>
          </a:xfrm>
          <a:prstGeom prst="rect">
            <a:avLst/>
          </a:prstGeom>
        </p:spPr>
      </p:pic>
      <p:sp>
        <p:nvSpPr>
          <p:cNvPr id="5" name="Rectangle 4"/>
          <p:cNvSpPr/>
          <p:nvPr/>
        </p:nvSpPr>
        <p:spPr>
          <a:xfrm>
            <a:off x="0" y="692696"/>
            <a:ext cx="2752726" cy="504056"/>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2428877" cy="994306"/>
          </a:xfrm>
        </p:spPr>
        <p:txBody>
          <a:bodyPr/>
          <a:lstStyle/>
          <a:p>
            <a:r>
              <a:rPr lang="en-GB" sz="2800" dirty="0">
                <a:solidFill>
                  <a:schemeClr val="bg1"/>
                </a:solidFill>
              </a:rPr>
              <a:t>Pupil Voice</a:t>
            </a:r>
            <a:endParaRPr lang="en-GB" dirty="0">
              <a:solidFill>
                <a:schemeClr val="bg1"/>
              </a:solidFill>
            </a:endParaRPr>
          </a:p>
        </p:txBody>
      </p:sp>
      <p:sp>
        <p:nvSpPr>
          <p:cNvPr id="6" name="Rectangle 5"/>
          <p:cNvSpPr/>
          <p:nvPr/>
        </p:nvSpPr>
        <p:spPr>
          <a:xfrm>
            <a:off x="755650" y="1410553"/>
            <a:ext cx="7632700" cy="904748"/>
          </a:xfrm>
          <a:prstGeom prst="rect">
            <a:avLst/>
          </a:prstGeom>
          <a:solidFill>
            <a:srgbClr val="FDFDFD"/>
          </a:solidFill>
          <a:ln w="28575">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We are always keen to ensure our children have some input in their learning and as such, we endeavour to tailor our RSE curriculum to our pupils’ needs.</a:t>
            </a:r>
          </a:p>
        </p:txBody>
      </p:sp>
      <p:sp>
        <p:nvSpPr>
          <p:cNvPr id="9" name="Rectangle 8"/>
          <p:cNvSpPr/>
          <p:nvPr/>
        </p:nvSpPr>
        <p:spPr>
          <a:xfrm>
            <a:off x="934917" y="2852442"/>
            <a:ext cx="3816350" cy="1675095"/>
          </a:xfrm>
          <a:prstGeom prst="rect">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bg1"/>
                </a:solidFill>
                <a:latin typeface="Roboto" panose="02000000000000000000" pitchFamily="2" charset="0"/>
                <a:ea typeface="Roboto" panose="02000000000000000000" pitchFamily="2" charset="0"/>
              </a:rPr>
              <a:t>Through surveys and discussions with children, we are able to find out what they would like to know more about in their RSE lessons and how they feel about their learning.</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3734" y="2175302"/>
            <a:ext cx="2592288" cy="4704470"/>
          </a:xfrm>
          <a:prstGeom prst="rect">
            <a:avLst/>
          </a:prstGeom>
        </p:spPr>
      </p:pic>
    </p:spTree>
    <p:extLst>
      <p:ext uri="{BB962C8B-B14F-4D97-AF65-F5344CB8AC3E}">
        <p14:creationId xmlns:p14="http://schemas.microsoft.com/office/powerpoint/2010/main" val="34921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449" y="582451"/>
            <a:ext cx="8051999" cy="5693693"/>
          </a:xfrm>
          <a:prstGeom prst="rect">
            <a:avLst/>
          </a:prstGeom>
        </p:spPr>
      </p:pic>
      <p:sp>
        <p:nvSpPr>
          <p:cNvPr id="5" name="Rectangle 4"/>
          <p:cNvSpPr/>
          <p:nvPr/>
        </p:nvSpPr>
        <p:spPr>
          <a:xfrm>
            <a:off x="0" y="692696"/>
            <a:ext cx="6057900" cy="504056"/>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5753102" cy="994306"/>
          </a:xfrm>
        </p:spPr>
        <p:txBody>
          <a:bodyPr/>
          <a:lstStyle/>
          <a:p>
            <a:r>
              <a:rPr lang="en-GB" sz="2800" dirty="0">
                <a:solidFill>
                  <a:schemeClr val="bg1"/>
                </a:solidFill>
              </a:rPr>
              <a:t>Working in Partnership with You</a:t>
            </a:r>
            <a:endParaRPr lang="en-GB" dirty="0">
              <a:solidFill>
                <a:schemeClr val="bg1"/>
              </a:solidFill>
            </a:endParaRPr>
          </a:p>
        </p:txBody>
      </p:sp>
      <p:sp>
        <p:nvSpPr>
          <p:cNvPr id="6" name="Rectangle 5"/>
          <p:cNvSpPr/>
          <p:nvPr/>
        </p:nvSpPr>
        <p:spPr>
          <a:xfrm>
            <a:off x="755650" y="1473201"/>
            <a:ext cx="7632700" cy="837122"/>
          </a:xfrm>
          <a:prstGeom prst="rect">
            <a:avLst/>
          </a:prstGeom>
          <a:solidFill>
            <a:srgbClr val="FDFDFD"/>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As with all aspects of your child’s education, a strong partnership between school and home is paramount.</a:t>
            </a:r>
          </a:p>
        </p:txBody>
      </p:sp>
      <p:sp>
        <p:nvSpPr>
          <p:cNvPr id="10" name="Rectangle 9"/>
          <p:cNvSpPr/>
          <p:nvPr/>
        </p:nvSpPr>
        <p:spPr>
          <a:xfrm>
            <a:off x="-540568" y="2819529"/>
            <a:ext cx="5504454" cy="1273164"/>
          </a:xfrm>
          <a:prstGeom prst="rect">
            <a:avLst/>
          </a:prstGeom>
          <a:solidFill>
            <a:srgbClr val="FDFDFD"/>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We aim to share information about RSE, answer any queries or concerns you may have, keep you up to date with any changes and offer support.</a:t>
            </a:r>
          </a:p>
        </p:txBody>
      </p:sp>
      <p:grpSp>
        <p:nvGrpSpPr>
          <p:cNvPr id="13" name="Group 12"/>
          <p:cNvGrpSpPr/>
          <p:nvPr/>
        </p:nvGrpSpPr>
        <p:grpSpPr>
          <a:xfrm>
            <a:off x="-540568" y="3309655"/>
            <a:ext cx="9240267" cy="3070045"/>
            <a:chOff x="-540568" y="3309655"/>
            <a:chExt cx="9240267" cy="3070045"/>
          </a:xfrm>
        </p:grpSpPr>
        <p:sp>
          <p:nvSpPr>
            <p:cNvPr id="11" name="Rectangle 10"/>
            <p:cNvSpPr/>
            <p:nvPr/>
          </p:nvSpPr>
          <p:spPr>
            <a:xfrm>
              <a:off x="-540568" y="4516613"/>
              <a:ext cx="8928918" cy="1576211"/>
            </a:xfrm>
            <a:prstGeom prst="rect">
              <a:avLst/>
            </a:prstGeom>
            <a:solidFill>
              <a:srgbClr val="FDFDFD"/>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1296000" tIns="108000" rIns="4536000" bIns="108000" rtlCol="0" anchor="ctr"/>
            <a:lstStyle/>
            <a:p>
              <a:r>
                <a:rPr lang="en-GB" sz="1600" dirty="0">
                  <a:solidFill>
                    <a:schemeClr val="tx1"/>
                  </a:solidFill>
                  <a:latin typeface="Roboto" panose="02000000000000000000" pitchFamily="2" charset="0"/>
                  <a:ea typeface="Roboto" panose="02000000000000000000" pitchFamily="2" charset="0"/>
                </a:rPr>
                <a:t>We have a range of documents here that we think you might find useful. You are welcome to take these away with you.</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1585" y="3309655"/>
              <a:ext cx="4688114" cy="3070045"/>
            </a:xfrm>
            <a:prstGeom prst="rect">
              <a:avLst/>
            </a:prstGeom>
          </p:spPr>
        </p:pic>
      </p:grpSp>
    </p:spTree>
    <p:extLst>
      <p:ext uri="{BB962C8B-B14F-4D97-AF65-F5344CB8AC3E}">
        <p14:creationId xmlns:p14="http://schemas.microsoft.com/office/powerpoint/2010/main" val="385183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p:tgtEl>
                                          <p:spTgt spid="10"/>
                                        </p:tgtEl>
                                        <p:attrNameLst>
                                          <p:attrName>ppt_x</p:attrName>
                                        </p:attrNameLst>
                                      </p:cBhvr>
                                      <p:tavLst>
                                        <p:tav tm="0">
                                          <p:val>
                                            <p:strVal val="#ppt_x-#ppt_w*1.125000"/>
                                          </p:val>
                                        </p:tav>
                                        <p:tav tm="100000">
                                          <p:val>
                                            <p:strVal val="#ppt_x"/>
                                          </p:val>
                                        </p:tav>
                                      </p:tavLst>
                                    </p:anim>
                                    <p:animEffect transition="in" filter="wipe(right)">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flipH="1">
            <a:off x="539750" y="3028778"/>
            <a:ext cx="5490495" cy="3279947"/>
          </a:xfrm>
          <a:custGeom>
            <a:avLst/>
            <a:gdLst>
              <a:gd name="connsiteX0" fmla="*/ 3924436 w 6930752"/>
              <a:gd name="connsiteY0" fmla="*/ 0 h 4140336"/>
              <a:gd name="connsiteX1" fmla="*/ 6699431 w 6930752"/>
              <a:gd name="connsiteY1" fmla="*/ 1149441 h 4140336"/>
              <a:gd name="connsiteX2" fmla="*/ 6930752 w 6930752"/>
              <a:gd name="connsiteY2" fmla="*/ 1403958 h 4140336"/>
              <a:gd name="connsiteX3" fmla="*/ 6930752 w 6930752"/>
              <a:gd name="connsiteY3" fmla="*/ 4140336 h 4140336"/>
              <a:gd name="connsiteX4" fmla="*/ 6168 w 6930752"/>
              <a:gd name="connsiteY4" fmla="*/ 4140336 h 4140336"/>
              <a:gd name="connsiteX5" fmla="*/ 5107 w 6930752"/>
              <a:gd name="connsiteY5" fmla="*/ 4126387 h 4140336"/>
              <a:gd name="connsiteX6" fmla="*/ 0 w 6930752"/>
              <a:gd name="connsiteY6" fmla="*/ 3924436 h 4140336"/>
              <a:gd name="connsiteX7" fmla="*/ 3924436 w 6930752"/>
              <a:gd name="connsiteY7" fmla="*/ 0 h 4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0752" h="4140336">
                <a:moveTo>
                  <a:pt x="3924436" y="0"/>
                </a:moveTo>
                <a:cubicBezTo>
                  <a:pt x="5008139" y="0"/>
                  <a:pt x="5989248" y="439258"/>
                  <a:pt x="6699431" y="1149441"/>
                </a:cubicBezTo>
                <a:lnTo>
                  <a:pt x="6930752" y="1403958"/>
                </a:lnTo>
                <a:lnTo>
                  <a:pt x="6930752" y="4140336"/>
                </a:lnTo>
                <a:lnTo>
                  <a:pt x="6168" y="4140336"/>
                </a:lnTo>
                <a:lnTo>
                  <a:pt x="5107" y="4126387"/>
                </a:lnTo>
                <a:cubicBezTo>
                  <a:pt x="1716" y="4059498"/>
                  <a:pt x="0" y="3992168"/>
                  <a:pt x="0" y="3924436"/>
                </a:cubicBezTo>
                <a:cubicBezTo>
                  <a:pt x="0" y="1757030"/>
                  <a:pt x="1757031" y="0"/>
                  <a:pt x="3924436" y="0"/>
                </a:cubicBezTo>
                <a:close/>
              </a:path>
            </a:pathLst>
          </a:custGeom>
          <a:solidFill>
            <a:srgbClr val="AFDEF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3219278"/>
            <a:ext cx="5020019" cy="3638722"/>
          </a:xfrm>
          <a:prstGeom prst="rect">
            <a:avLst/>
          </a:prstGeom>
        </p:spPr>
      </p:pic>
      <p:sp>
        <p:nvSpPr>
          <p:cNvPr id="10" name="Freeform 9"/>
          <p:cNvSpPr/>
          <p:nvPr/>
        </p:nvSpPr>
        <p:spPr>
          <a:xfrm>
            <a:off x="0" y="683170"/>
            <a:ext cx="7924800" cy="936079"/>
          </a:xfrm>
          <a:custGeom>
            <a:avLst/>
            <a:gdLst>
              <a:gd name="connsiteX0" fmla="*/ 0 w 7924800"/>
              <a:gd name="connsiteY0" fmla="*/ 0 h 936079"/>
              <a:gd name="connsiteX1" fmla="*/ 7924800 w 7924800"/>
              <a:gd name="connsiteY1" fmla="*/ 0 h 936079"/>
              <a:gd name="connsiteX2" fmla="*/ 7924800 w 7924800"/>
              <a:gd name="connsiteY2" fmla="*/ 497930 h 936079"/>
              <a:gd name="connsiteX3" fmla="*/ 5629275 w 7924800"/>
              <a:gd name="connsiteY3" fmla="*/ 497930 h 936079"/>
              <a:gd name="connsiteX4" fmla="*/ 5629275 w 7924800"/>
              <a:gd name="connsiteY4" fmla="*/ 936079 h 936079"/>
              <a:gd name="connsiteX5" fmla="*/ 0 w 7924800"/>
              <a:gd name="connsiteY5" fmla="*/ 936079 h 9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4800" h="936079">
                <a:moveTo>
                  <a:pt x="0" y="0"/>
                </a:moveTo>
                <a:lnTo>
                  <a:pt x="7924800" y="0"/>
                </a:lnTo>
                <a:lnTo>
                  <a:pt x="7924800" y="497930"/>
                </a:lnTo>
                <a:lnTo>
                  <a:pt x="5629275" y="497930"/>
                </a:lnTo>
                <a:lnTo>
                  <a:pt x="5629275" y="936079"/>
                </a:lnTo>
                <a:lnTo>
                  <a:pt x="0" y="936079"/>
                </a:lnTo>
                <a:close/>
              </a:path>
            </a:pathLst>
          </a:cu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4"/>
            <a:ext cx="7931152" cy="1330855"/>
          </a:xfrm>
        </p:spPr>
        <p:txBody>
          <a:bodyPr/>
          <a:lstStyle/>
          <a:p>
            <a:r>
              <a:rPr lang="en-GB" sz="2800" dirty="0">
                <a:solidFill>
                  <a:schemeClr val="bg1"/>
                </a:solidFill>
              </a:rPr>
              <a:t>Thank you for attending today’s workshop. We hope you found it useful.</a:t>
            </a:r>
            <a:endParaRPr lang="en-GB" dirty="0">
              <a:solidFill>
                <a:schemeClr val="bg1"/>
              </a:solidFill>
            </a:endParaRPr>
          </a:p>
        </p:txBody>
      </p:sp>
      <p:sp>
        <p:nvSpPr>
          <p:cNvPr id="6" name="Rectangle 5"/>
          <p:cNvSpPr/>
          <p:nvPr/>
        </p:nvSpPr>
        <p:spPr>
          <a:xfrm>
            <a:off x="755650" y="1767126"/>
            <a:ext cx="7632700" cy="976825"/>
          </a:xfrm>
          <a:prstGeom prst="rect">
            <a:avLst/>
          </a:prstGeom>
          <a:solidFill>
            <a:srgbClr val="FDFDFD"/>
          </a:solid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Please feel free to ask any questions now. If you would like to discuss anything after the session, you are welcome to come and chat or make an appointment for another time.</a:t>
            </a:r>
          </a:p>
        </p:txBody>
      </p:sp>
      <p:sp>
        <p:nvSpPr>
          <p:cNvPr id="7" name="Rectangular Callout 6"/>
          <p:cNvSpPr/>
          <p:nvPr/>
        </p:nvSpPr>
        <p:spPr>
          <a:xfrm>
            <a:off x="5696857" y="2907482"/>
            <a:ext cx="2907393" cy="2066100"/>
          </a:xfrm>
          <a:prstGeom prst="wedgeRectCallout">
            <a:avLst>
              <a:gd name="adj1" fmla="val -64136"/>
              <a:gd name="adj2" fmla="val -10938"/>
            </a:avLst>
          </a:prstGeom>
          <a:solidFill>
            <a:srgbClr val="CC4794"/>
          </a:solid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bg1"/>
                </a:solidFill>
                <a:latin typeface="Roboto" panose="02000000000000000000" pitchFamily="2" charset="0"/>
                <a:ea typeface="Roboto" panose="02000000000000000000" pitchFamily="2" charset="0"/>
              </a:rPr>
              <a:t>Please take a moment to complete an evaluation form before you leave. There is also space on the form for further comments, questions or suggestions you might have.</a:t>
            </a:r>
          </a:p>
        </p:txBody>
      </p:sp>
    </p:spTree>
    <p:extLst>
      <p:ext uri="{BB962C8B-B14F-4D97-AF65-F5344CB8AC3E}">
        <p14:creationId xmlns:p14="http://schemas.microsoft.com/office/powerpoint/2010/main" val="193659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39750" y="575144"/>
            <a:ext cx="7975598" cy="721828"/>
          </a:xfrm>
          <a:prstGeom prst="roundRect">
            <a:avLst>
              <a:gd name="adj" fmla="val 50000"/>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Roboto" panose="02000000000000000000" pitchFamily="2"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Roboto" panose="02000000000000000000" pitchFamily="2" charset="0"/>
              </a:rPr>
              <a:t>Aims of the Workshop</a:t>
            </a:r>
          </a:p>
        </p:txBody>
      </p:sp>
      <p:sp>
        <p:nvSpPr>
          <p:cNvPr id="16" name="Content Placeholder 15"/>
          <p:cNvSpPr>
            <a:spLocks noGrp="1"/>
          </p:cNvSpPr>
          <p:nvPr>
            <p:ph idx="1"/>
          </p:nvPr>
        </p:nvSpPr>
        <p:spPr>
          <a:xfrm>
            <a:off x="628650" y="1127760"/>
            <a:ext cx="7886700" cy="1571301"/>
          </a:xfrm>
        </p:spPr>
        <p:txBody>
          <a:bodyPr>
            <a:normAutofit fontScale="77500" lnSpcReduction="20000"/>
          </a:bodyPr>
          <a:lstStyle/>
          <a:p>
            <a:pPr marL="0" indent="0">
              <a:buNone/>
            </a:pPr>
            <a:r>
              <a:rPr lang="en-GB" dirty="0"/>
              <a:t>We hope that by the end of today’s workshop, you will:</a:t>
            </a:r>
          </a:p>
          <a:p>
            <a:r>
              <a:rPr lang="en-GB" dirty="0"/>
              <a:t>have a clear understanding of our school’s approach to Relationships and Sex Education;</a:t>
            </a:r>
          </a:p>
          <a:p>
            <a:r>
              <a:rPr lang="en-GB" dirty="0"/>
              <a:t>feel confident about what your child will be taught and how they will be taught;</a:t>
            </a:r>
          </a:p>
          <a:p>
            <a:r>
              <a:rPr lang="en-GB" dirty="0"/>
              <a:t>have had your questions about Relationships and Sex Education adequately answered.</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2240" y="2487870"/>
            <a:ext cx="2259442" cy="4499686"/>
          </a:xfrm>
          <a:prstGeom prst="rect">
            <a:avLst/>
          </a:prstGeom>
        </p:spPr>
      </p:pic>
      <p:grpSp>
        <p:nvGrpSpPr>
          <p:cNvPr id="10" name="Group 9"/>
          <p:cNvGrpSpPr/>
          <p:nvPr/>
        </p:nvGrpSpPr>
        <p:grpSpPr>
          <a:xfrm>
            <a:off x="3315205" y="4231747"/>
            <a:ext cx="2069872" cy="1861078"/>
            <a:chOff x="6318478" y="4213230"/>
            <a:chExt cx="2069872" cy="1861078"/>
          </a:xfrm>
        </p:grpSpPr>
        <p:sp>
          <p:nvSpPr>
            <p:cNvPr id="13" name="Oval 12"/>
            <p:cNvSpPr/>
            <p:nvPr/>
          </p:nvSpPr>
          <p:spPr>
            <a:xfrm>
              <a:off x="6439448" y="4213230"/>
              <a:ext cx="1595263" cy="1595263"/>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8478" y="4310685"/>
              <a:ext cx="2069872" cy="1763623"/>
            </a:xfrm>
            <a:prstGeom prst="rect">
              <a:avLst/>
            </a:prstGeom>
          </p:spPr>
        </p:pic>
      </p:grpSp>
      <p:grpSp>
        <p:nvGrpSpPr>
          <p:cNvPr id="15" name="Group 14"/>
          <p:cNvGrpSpPr/>
          <p:nvPr/>
        </p:nvGrpSpPr>
        <p:grpSpPr>
          <a:xfrm>
            <a:off x="1635016" y="2699061"/>
            <a:ext cx="1700214" cy="1683125"/>
            <a:chOff x="4660419" y="1885015"/>
            <a:chExt cx="1700214" cy="1683125"/>
          </a:xfrm>
        </p:grpSpPr>
        <p:sp>
          <p:nvSpPr>
            <p:cNvPr id="17" name="Oval 16"/>
            <p:cNvSpPr/>
            <p:nvPr/>
          </p:nvSpPr>
          <p:spPr>
            <a:xfrm>
              <a:off x="4668964" y="1885015"/>
              <a:ext cx="1683125" cy="1683125"/>
            </a:xfrm>
            <a:prstGeom prst="ellipse">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t="-7095" r="-13994" b="-548"/>
            <a:stretch/>
          </p:blipFill>
          <p:spPr>
            <a:xfrm>
              <a:off x="4660419" y="1889568"/>
              <a:ext cx="1700214" cy="1674019"/>
            </a:xfrm>
            <a:prstGeom prst="ellipse">
              <a:avLst/>
            </a:prstGeom>
          </p:spPr>
        </p:pic>
      </p:gr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0066" y="2796516"/>
            <a:ext cx="1988849" cy="1141127"/>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613" y="4590424"/>
            <a:ext cx="1532790" cy="1502401"/>
          </a:xfrm>
          <a:prstGeom prst="rect">
            <a:avLst/>
          </a:prstGeom>
        </p:spPr>
      </p:pic>
    </p:spTree>
    <p:extLst>
      <p:ext uri="{BB962C8B-B14F-4D97-AF65-F5344CB8AC3E}">
        <p14:creationId xmlns:p14="http://schemas.microsoft.com/office/powerpoint/2010/main" val="447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250"/>
                                        <p:tgtEl>
                                          <p:spTgt spid="1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250"/>
                                        <p:tgtEl>
                                          <p:spTgt spid="15"/>
                                        </p:tgtEl>
                                      </p:cBhvr>
                                    </p:animEffect>
                                  </p:childTnLst>
                                </p:cTn>
                              </p:par>
                            </p:childTnLst>
                          </p:cTn>
                        </p:par>
                        <p:par>
                          <p:cTn id="16" fill="hold">
                            <p:stCondLst>
                              <p:cond delay="42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25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549275"/>
            <a:ext cx="8064698" cy="5762815"/>
          </a:xfrm>
          <a:prstGeom prst="rect">
            <a:avLst/>
          </a:prstGeom>
        </p:spPr>
      </p:pic>
      <p:sp>
        <p:nvSpPr>
          <p:cNvPr id="17" name="Freeform 16"/>
          <p:cNvSpPr/>
          <p:nvPr/>
        </p:nvSpPr>
        <p:spPr>
          <a:xfrm>
            <a:off x="1673696" y="2168984"/>
            <a:ext cx="6930752" cy="4140336"/>
          </a:xfrm>
          <a:custGeom>
            <a:avLst/>
            <a:gdLst>
              <a:gd name="connsiteX0" fmla="*/ 3924436 w 6930752"/>
              <a:gd name="connsiteY0" fmla="*/ 0 h 4140336"/>
              <a:gd name="connsiteX1" fmla="*/ 6699431 w 6930752"/>
              <a:gd name="connsiteY1" fmla="*/ 1149441 h 4140336"/>
              <a:gd name="connsiteX2" fmla="*/ 6930752 w 6930752"/>
              <a:gd name="connsiteY2" fmla="*/ 1403958 h 4140336"/>
              <a:gd name="connsiteX3" fmla="*/ 6930752 w 6930752"/>
              <a:gd name="connsiteY3" fmla="*/ 4140336 h 4140336"/>
              <a:gd name="connsiteX4" fmla="*/ 6168 w 6930752"/>
              <a:gd name="connsiteY4" fmla="*/ 4140336 h 4140336"/>
              <a:gd name="connsiteX5" fmla="*/ 5107 w 6930752"/>
              <a:gd name="connsiteY5" fmla="*/ 4126387 h 4140336"/>
              <a:gd name="connsiteX6" fmla="*/ 0 w 6930752"/>
              <a:gd name="connsiteY6" fmla="*/ 3924436 h 4140336"/>
              <a:gd name="connsiteX7" fmla="*/ 3924436 w 6930752"/>
              <a:gd name="connsiteY7" fmla="*/ 0 h 4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0752" h="4140336">
                <a:moveTo>
                  <a:pt x="3924436" y="0"/>
                </a:moveTo>
                <a:cubicBezTo>
                  <a:pt x="5008139" y="0"/>
                  <a:pt x="5989248" y="439258"/>
                  <a:pt x="6699431" y="1149441"/>
                </a:cubicBezTo>
                <a:lnTo>
                  <a:pt x="6930752" y="1403958"/>
                </a:lnTo>
                <a:lnTo>
                  <a:pt x="6930752" y="4140336"/>
                </a:lnTo>
                <a:lnTo>
                  <a:pt x="6168" y="4140336"/>
                </a:lnTo>
                <a:lnTo>
                  <a:pt x="5107" y="4126387"/>
                </a:lnTo>
                <a:cubicBezTo>
                  <a:pt x="1716" y="4059498"/>
                  <a:pt x="0" y="3992168"/>
                  <a:pt x="0" y="3924436"/>
                </a:cubicBezTo>
                <a:cubicBezTo>
                  <a:pt x="0" y="1757030"/>
                  <a:pt x="1757031" y="0"/>
                  <a:pt x="3924436" y="0"/>
                </a:cubicBezTo>
                <a:close/>
              </a:path>
            </a:pathLst>
          </a:custGeom>
          <a:solidFill>
            <a:srgbClr val="AFDEF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 y="692696"/>
            <a:ext cx="3779912" cy="504056"/>
          </a:xfrm>
          <a:prstGeom prst="rect">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3466729" cy="994306"/>
          </a:xfrm>
        </p:spPr>
        <p:txBody>
          <a:bodyPr/>
          <a:lstStyle/>
          <a:p>
            <a:r>
              <a:rPr lang="en-GB" sz="2800" dirty="0">
                <a:solidFill>
                  <a:schemeClr val="bg1"/>
                </a:solidFill>
              </a:rPr>
              <a:t>RSE in Our School</a:t>
            </a:r>
            <a:endParaRPr lang="en-GB" dirty="0">
              <a:solidFill>
                <a:schemeClr val="bg1"/>
              </a:solidFill>
            </a:endParaRPr>
          </a:p>
        </p:txBody>
      </p:sp>
      <p:sp>
        <p:nvSpPr>
          <p:cNvPr id="10" name="Rectangular Callout 9"/>
          <p:cNvSpPr/>
          <p:nvPr/>
        </p:nvSpPr>
        <p:spPr>
          <a:xfrm>
            <a:off x="642489" y="1342632"/>
            <a:ext cx="3096146" cy="947687"/>
          </a:xfrm>
          <a:prstGeom prst="wedgeRectCallout">
            <a:avLst>
              <a:gd name="adj1" fmla="val 39404"/>
              <a:gd name="adj2" fmla="val 75279"/>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solidFill>
                  <a:schemeClr val="tx1"/>
                </a:solidFill>
                <a:latin typeface="Roboto" panose="02000000000000000000" pitchFamily="2" charset="0"/>
                <a:ea typeface="Roboto" panose="02000000000000000000" pitchFamily="2" charset="0"/>
              </a:rPr>
              <a:t>Relationships and Sex Education (RSE) is an important part of our school curriculum.</a:t>
            </a:r>
          </a:p>
        </p:txBody>
      </p:sp>
      <p:sp>
        <p:nvSpPr>
          <p:cNvPr id="11" name="Rectangular Callout 10"/>
          <p:cNvSpPr/>
          <p:nvPr/>
        </p:nvSpPr>
        <p:spPr>
          <a:xfrm>
            <a:off x="4656756" y="944724"/>
            <a:ext cx="3731594" cy="1094957"/>
          </a:xfrm>
          <a:prstGeom prst="wedgeRectCallout">
            <a:avLst>
              <a:gd name="adj1" fmla="val 3474"/>
              <a:gd name="adj2" fmla="val 98140"/>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solidFill>
                  <a:schemeClr val="tx1"/>
                </a:solidFill>
                <a:latin typeface="Roboto" panose="02000000000000000000" pitchFamily="2" charset="0"/>
                <a:ea typeface="Roboto" panose="02000000000000000000" pitchFamily="2" charset="0"/>
              </a:rPr>
              <a:t>From September 2020, Relationships and Health Education became statutory for all primary school children.</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2638425" y="2079047"/>
            <a:ext cx="5749925" cy="4226503"/>
          </a:xfrm>
          <a:prstGeom prst="rect">
            <a:avLst/>
          </a:prstGeom>
        </p:spPr>
      </p:pic>
      <p:sp>
        <p:nvSpPr>
          <p:cNvPr id="12" name="Rectangular Callout 11"/>
          <p:cNvSpPr/>
          <p:nvPr/>
        </p:nvSpPr>
        <p:spPr>
          <a:xfrm>
            <a:off x="539552" y="5376457"/>
            <a:ext cx="8064698" cy="935633"/>
          </a:xfrm>
          <a:prstGeom prst="wedgeRectCallout">
            <a:avLst>
              <a:gd name="adj1" fmla="val 40927"/>
              <a:gd name="adj2" fmla="val -21966"/>
            </a:avLst>
          </a:prstGeom>
          <a:solidFill>
            <a:srgbClr val="FDFDFD"/>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lIns="252000" tIns="108000" rIns="252000" bIns="108000" rtlCol="0" anchor="ctr"/>
          <a:lstStyle/>
          <a:p>
            <a:r>
              <a:rPr lang="en-GB" sz="1600" dirty="0">
                <a:solidFill>
                  <a:schemeClr val="tx1"/>
                </a:solidFill>
                <a:latin typeface="Roboto" panose="02000000000000000000" pitchFamily="2" charset="0"/>
                <a:ea typeface="Roboto" panose="02000000000000000000" pitchFamily="2" charset="0"/>
              </a:rPr>
              <a:t>This means that all children have access to relevant information and the opportunity to gain vital knowledge and skills linked to their personal, social, health and citizenship education (PSHCE).</a:t>
            </a:r>
          </a:p>
        </p:txBody>
      </p:sp>
      <p:pic>
        <p:nvPicPr>
          <p:cNvPr id="4" name="Picture 3">
            <a:extLst>
              <a:ext uri="{FF2B5EF4-FFF2-40B4-BE49-F238E27FC236}">
                <a16:creationId xmlns:a16="http://schemas.microsoft.com/office/drawing/2014/main" id="{5D1BEDE8-70E8-EEBD-3881-EC8950CC2052}"/>
              </a:ext>
            </a:extLst>
          </p:cNvPr>
          <p:cNvPicPr>
            <a:picLocks noChangeAspect="1"/>
          </p:cNvPicPr>
          <p:nvPr/>
        </p:nvPicPr>
        <p:blipFill>
          <a:blip r:embed="rId4"/>
          <a:stretch>
            <a:fillRect/>
          </a:stretch>
        </p:blipFill>
        <p:spPr>
          <a:xfrm>
            <a:off x="746260" y="3347327"/>
            <a:ext cx="1788395" cy="1800872"/>
          </a:xfrm>
          <a:prstGeom prst="rect">
            <a:avLst/>
          </a:prstGeom>
        </p:spPr>
      </p:pic>
      <p:sp>
        <p:nvSpPr>
          <p:cNvPr id="7" name="TextBox 6">
            <a:extLst>
              <a:ext uri="{FF2B5EF4-FFF2-40B4-BE49-F238E27FC236}">
                <a16:creationId xmlns:a16="http://schemas.microsoft.com/office/drawing/2014/main" id="{6CFEE4A6-B1BC-5841-CA46-6C7685CCF4AC}"/>
              </a:ext>
            </a:extLst>
          </p:cNvPr>
          <p:cNvSpPr txBox="1"/>
          <p:nvPr/>
        </p:nvSpPr>
        <p:spPr>
          <a:xfrm>
            <a:off x="675728" y="2745393"/>
            <a:ext cx="1995936" cy="553998"/>
          </a:xfrm>
          <a:prstGeom prst="rect">
            <a:avLst/>
          </a:prstGeom>
          <a:solidFill>
            <a:schemeClr val="bg1"/>
          </a:solidFill>
        </p:spPr>
        <p:txBody>
          <a:bodyPr wrap="square" rtlCol="0">
            <a:spAutoFit/>
          </a:bodyPr>
          <a:lstStyle/>
          <a:p>
            <a:r>
              <a:rPr lang="en-GB" sz="1000" dirty="0"/>
              <a:t>QR code links to Government website – statutory guidance on RSE. </a:t>
            </a:r>
          </a:p>
        </p:txBody>
      </p:sp>
    </p:spTree>
    <p:extLst>
      <p:ext uri="{BB962C8B-B14F-4D97-AF65-F5344CB8AC3E}">
        <p14:creationId xmlns:p14="http://schemas.microsoft.com/office/powerpoint/2010/main" val="5985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549275"/>
            <a:ext cx="8064698" cy="5762815"/>
          </a:xfrm>
          <a:prstGeom prst="rect">
            <a:avLst/>
          </a:prstGeom>
        </p:spPr>
      </p:pic>
      <p:sp>
        <p:nvSpPr>
          <p:cNvPr id="5" name="Rectangle 4"/>
          <p:cNvSpPr/>
          <p:nvPr/>
        </p:nvSpPr>
        <p:spPr>
          <a:xfrm>
            <a:off x="1" y="692696"/>
            <a:ext cx="3779912" cy="504056"/>
          </a:xfrm>
          <a:prstGeom prst="rect">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3466729" cy="994306"/>
          </a:xfrm>
        </p:spPr>
        <p:txBody>
          <a:bodyPr/>
          <a:lstStyle/>
          <a:p>
            <a:r>
              <a:rPr lang="en-GB" sz="2800" dirty="0">
                <a:solidFill>
                  <a:schemeClr val="bg1"/>
                </a:solidFill>
              </a:rPr>
              <a:t>RSE in Our School</a:t>
            </a:r>
            <a:endParaRPr lang="en-GB" dirty="0">
              <a:solidFill>
                <a:schemeClr val="bg1"/>
              </a:solidFill>
            </a:endParaRPr>
          </a:p>
        </p:txBody>
      </p:sp>
      <p:sp>
        <p:nvSpPr>
          <p:cNvPr id="10" name="Rectangle 9"/>
          <p:cNvSpPr/>
          <p:nvPr/>
        </p:nvSpPr>
        <p:spPr>
          <a:xfrm>
            <a:off x="755650" y="1328326"/>
            <a:ext cx="7632699" cy="792683"/>
          </a:xfrm>
          <a:prstGeom prst="rect">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solidFill>
                  <a:schemeClr val="tx1"/>
                </a:solidFill>
                <a:latin typeface="Roboto" panose="02000000000000000000" pitchFamily="2" charset="0"/>
                <a:ea typeface="Roboto" panose="02000000000000000000" pitchFamily="2" charset="0"/>
              </a:rPr>
              <a:t>For an up-to-date Relationships and Sex Education Policy, you can visit our school website or request a paper copy. This is reviewed on a yearly basis. </a:t>
            </a:r>
          </a:p>
        </p:txBody>
      </p:sp>
      <p:sp>
        <p:nvSpPr>
          <p:cNvPr id="13" name="Rectangle 12"/>
          <p:cNvSpPr/>
          <p:nvPr/>
        </p:nvSpPr>
        <p:spPr>
          <a:xfrm>
            <a:off x="755651" y="2252252"/>
            <a:ext cx="7632699" cy="3840573"/>
          </a:xfrm>
          <a:prstGeom prst="rect">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08000" rtlCol="0" anchor="t" anchorCtr="0"/>
          <a:lstStyle/>
          <a:p>
            <a:pPr algn="ctr"/>
            <a:r>
              <a:rPr lang="en-GB" sz="1600" dirty="0">
                <a:solidFill>
                  <a:sysClr val="windowText" lastClr="000000"/>
                </a:solidFill>
                <a:latin typeface="Roboto" panose="02000000000000000000" pitchFamily="2" charset="0"/>
                <a:ea typeface="Roboto" panose="02000000000000000000" pitchFamily="2" charset="0"/>
                <a:cs typeface="Arial"/>
                <a:sym typeface="Arial"/>
              </a:rPr>
              <a:t>The people responsible for Relationships and Sex Education in our school is:</a:t>
            </a:r>
          </a:p>
          <a:p>
            <a:pPr algn="ctr"/>
            <a:endParaRPr lang="en-GB" sz="1600" dirty="0">
              <a:solidFill>
                <a:sysClr val="windowText" lastClr="000000"/>
              </a:solidFill>
              <a:latin typeface="Roboto" panose="02000000000000000000" pitchFamily="2" charset="0"/>
              <a:ea typeface="Roboto" panose="02000000000000000000" pitchFamily="2" charset="0"/>
              <a:cs typeface="Arial"/>
              <a:sym typeface="Arial"/>
            </a:endParaRPr>
          </a:p>
        </p:txBody>
      </p:sp>
      <p:cxnSp>
        <p:nvCxnSpPr>
          <p:cNvPr id="7" name="Straight Connector 6"/>
          <p:cNvCxnSpPr/>
          <p:nvPr/>
        </p:nvCxnSpPr>
        <p:spPr>
          <a:xfrm>
            <a:off x="2375756" y="3645024"/>
            <a:ext cx="439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75756" y="3271280"/>
            <a:ext cx="4428492" cy="338554"/>
          </a:xfrm>
          <a:prstGeom prst="rect">
            <a:avLst/>
          </a:prstGeom>
          <a:noFill/>
        </p:spPr>
        <p:txBody>
          <a:bodyPr wrap="square" rtlCol="0">
            <a:spAutoFit/>
          </a:bodyPr>
          <a:lstStyle/>
          <a:p>
            <a:pPr algn="ctr"/>
            <a:r>
              <a:rPr lang="en-GB" sz="1600" i="1" dirty="0">
                <a:latin typeface="Roboto" panose="02000000000000000000" pitchFamily="2" charset="0"/>
                <a:ea typeface="Roboto" panose="02000000000000000000" pitchFamily="2" charset="0"/>
              </a:rPr>
              <a:t>Mrs D Mills and Mrs J Barfield </a:t>
            </a:r>
            <a:endParaRPr lang="en-GB" i="1" dirty="0">
              <a:latin typeface="Roboto" panose="02000000000000000000" pitchFamily="2" charset="0"/>
              <a:ea typeface="Roboto" panose="02000000000000000000" pitchFamily="2" charset="0"/>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334" y="3001095"/>
            <a:ext cx="2051145" cy="3884289"/>
          </a:xfrm>
          <a:prstGeom prst="rect">
            <a:avLst/>
          </a:prstGeom>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6256" y="2953470"/>
            <a:ext cx="2544270" cy="3931914"/>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3710" y="4171541"/>
            <a:ext cx="2224947" cy="140986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7871" y="4149080"/>
            <a:ext cx="2114178" cy="1693879"/>
          </a:xfrm>
          <a:prstGeom prst="rect">
            <a:avLst/>
          </a:prstGeom>
        </p:spPr>
      </p:pic>
    </p:spTree>
    <p:extLst>
      <p:ext uri="{BB962C8B-B14F-4D97-AF65-F5344CB8AC3E}">
        <p14:creationId xmlns:p14="http://schemas.microsoft.com/office/powerpoint/2010/main" val="17635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1500"/>
                                        <p:tgtEl>
                                          <p:spTgt spid="1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549275"/>
            <a:ext cx="8064698" cy="5762815"/>
          </a:xfrm>
          <a:prstGeom prst="rect">
            <a:avLst/>
          </a:prstGeom>
        </p:spPr>
      </p:pic>
      <p:sp>
        <p:nvSpPr>
          <p:cNvPr id="5" name="Rectangle 4"/>
          <p:cNvSpPr/>
          <p:nvPr/>
        </p:nvSpPr>
        <p:spPr>
          <a:xfrm>
            <a:off x="1" y="692696"/>
            <a:ext cx="3779912" cy="504056"/>
          </a:xfrm>
          <a:prstGeom prst="rect">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3466729" cy="994306"/>
          </a:xfrm>
        </p:spPr>
        <p:txBody>
          <a:bodyPr/>
          <a:lstStyle/>
          <a:p>
            <a:r>
              <a:rPr lang="en-GB" sz="2800" dirty="0">
                <a:solidFill>
                  <a:schemeClr val="bg1"/>
                </a:solidFill>
              </a:rPr>
              <a:t>RSE in Our School</a:t>
            </a:r>
            <a:endParaRPr lang="en-GB" dirty="0">
              <a:solidFill>
                <a:schemeClr val="bg1"/>
              </a:solidFill>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2060849"/>
            <a:ext cx="2344598" cy="4824536"/>
          </a:xfrm>
          <a:prstGeom prst="rect">
            <a:avLst/>
          </a:prstGeom>
        </p:spPr>
      </p:pic>
      <p:sp>
        <p:nvSpPr>
          <p:cNvPr id="10" name="Rectangular Callout 9"/>
          <p:cNvSpPr/>
          <p:nvPr/>
        </p:nvSpPr>
        <p:spPr>
          <a:xfrm>
            <a:off x="2915965" y="1724349"/>
            <a:ext cx="5472385" cy="1318435"/>
          </a:xfrm>
          <a:prstGeom prst="wedgeRectCallout">
            <a:avLst>
              <a:gd name="adj1" fmla="val -61598"/>
              <a:gd name="adj2" fmla="val 44155"/>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In our school, we offer </a:t>
            </a:r>
            <a:r>
              <a:rPr lang="en-GB" sz="1600" b="1" dirty="0">
                <a:solidFill>
                  <a:schemeClr val="tx1"/>
                </a:solidFill>
                <a:latin typeface="Roboto" panose="02000000000000000000" pitchFamily="2" charset="0"/>
                <a:ea typeface="Roboto" panose="02000000000000000000" pitchFamily="2" charset="0"/>
              </a:rPr>
              <a:t>high-quality teaching</a:t>
            </a:r>
            <a:r>
              <a:rPr lang="en-GB" sz="1600" dirty="0">
                <a:solidFill>
                  <a:schemeClr val="tx1"/>
                </a:solidFill>
                <a:latin typeface="Roboto" panose="02000000000000000000" pitchFamily="2" charset="0"/>
                <a:ea typeface="Roboto" panose="02000000000000000000" pitchFamily="2" charset="0"/>
              </a:rPr>
              <a:t>, covering all the </a:t>
            </a:r>
            <a:r>
              <a:rPr lang="en-GB" sz="1600" b="1" dirty="0">
                <a:solidFill>
                  <a:schemeClr val="tx1"/>
                </a:solidFill>
                <a:latin typeface="Roboto" panose="02000000000000000000" pitchFamily="2" charset="0"/>
                <a:ea typeface="Roboto" panose="02000000000000000000" pitchFamily="2" charset="0"/>
              </a:rPr>
              <a:t>compulsory objectives</a:t>
            </a:r>
            <a:r>
              <a:rPr lang="en-GB" sz="1600" dirty="0">
                <a:solidFill>
                  <a:schemeClr val="tx1"/>
                </a:solidFill>
                <a:latin typeface="Roboto" panose="02000000000000000000" pitchFamily="2" charset="0"/>
                <a:ea typeface="Roboto" panose="02000000000000000000" pitchFamily="2" charset="0"/>
              </a:rPr>
              <a:t> set out by the government, in a safe environment, through engaging, age-appropriate </a:t>
            </a:r>
            <a:r>
              <a:rPr lang="en-GB" sz="1600" b="1" dirty="0">
                <a:solidFill>
                  <a:schemeClr val="tx1"/>
                </a:solidFill>
                <a:latin typeface="Roboto" panose="02000000000000000000" pitchFamily="2" charset="0"/>
                <a:ea typeface="Roboto" panose="02000000000000000000" pitchFamily="2" charset="0"/>
              </a:rPr>
              <a:t>lessons and</a:t>
            </a:r>
            <a:r>
              <a:rPr lang="en-GB" sz="1600" dirty="0">
                <a:solidFill>
                  <a:schemeClr val="tx1"/>
                </a:solidFill>
                <a:latin typeface="Roboto" panose="02000000000000000000" pitchFamily="2" charset="0"/>
                <a:ea typeface="Roboto" panose="02000000000000000000" pitchFamily="2" charset="0"/>
              </a:rPr>
              <a:t> </a:t>
            </a:r>
            <a:r>
              <a:rPr lang="en-GB" sz="1600" b="1" dirty="0">
                <a:solidFill>
                  <a:schemeClr val="tx1"/>
                </a:solidFill>
                <a:latin typeface="Roboto" panose="02000000000000000000" pitchFamily="2" charset="0"/>
                <a:ea typeface="Roboto" panose="02000000000000000000" pitchFamily="2" charset="0"/>
              </a:rPr>
              <a:t>resources</a:t>
            </a:r>
            <a:r>
              <a:rPr lang="en-GB" sz="1600" dirty="0">
                <a:solidFill>
                  <a:schemeClr val="tx1"/>
                </a:solidFill>
                <a:latin typeface="Roboto" panose="02000000000000000000" pitchFamily="2" charset="0"/>
                <a:ea typeface="Roboto" panose="02000000000000000000" pitchFamily="2" charset="0"/>
              </a:rPr>
              <a:t>.</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7539" y="2661784"/>
            <a:ext cx="2927141" cy="3748541"/>
          </a:xfrm>
          <a:prstGeom prst="rect">
            <a:avLst/>
          </a:prstGeom>
        </p:spPr>
      </p:pic>
    </p:spTree>
    <p:extLst>
      <p:ext uri="{BB962C8B-B14F-4D97-AF65-F5344CB8AC3E}">
        <p14:creationId xmlns:p14="http://schemas.microsoft.com/office/powerpoint/2010/main" val="33607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449" y="549275"/>
            <a:ext cx="8051999" cy="5760046"/>
          </a:xfrm>
          <a:prstGeom prst="rect">
            <a:avLst/>
          </a:prstGeom>
        </p:spPr>
      </p:pic>
      <p:sp>
        <p:nvSpPr>
          <p:cNvPr id="5" name="Rectangle 4"/>
          <p:cNvSpPr/>
          <p:nvPr/>
        </p:nvSpPr>
        <p:spPr>
          <a:xfrm>
            <a:off x="0" y="692696"/>
            <a:ext cx="4571999" cy="504056"/>
          </a:xfrm>
          <a:prstGeom prst="rect">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186810" cy="994306"/>
          </a:xfrm>
        </p:spPr>
        <p:txBody>
          <a:bodyPr/>
          <a:lstStyle/>
          <a:p>
            <a:r>
              <a:rPr lang="en-GB" sz="2800" dirty="0">
                <a:solidFill>
                  <a:schemeClr val="bg1"/>
                </a:solidFill>
              </a:rPr>
              <a:t>High-Quality Teaching</a:t>
            </a:r>
            <a:endParaRPr lang="en-GB" dirty="0">
              <a:solidFill>
                <a:schemeClr val="bg1"/>
              </a:solidFill>
            </a:endParaRPr>
          </a:p>
        </p:txBody>
      </p:sp>
      <p:sp>
        <p:nvSpPr>
          <p:cNvPr id="13" name="Rectangle 12"/>
          <p:cNvSpPr/>
          <p:nvPr/>
        </p:nvSpPr>
        <p:spPr>
          <a:xfrm>
            <a:off x="755649" y="3840480"/>
            <a:ext cx="6408639" cy="1676752"/>
          </a:xfrm>
          <a:prstGeom prst="rect">
            <a:avLst/>
          </a:prstGeom>
          <a:solidFill>
            <a:srgbClr val="CC479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108000" rIns="1260000" bIns="108000" rtlCol="0" anchor="ctr"/>
          <a:lstStyle/>
          <a:p>
            <a:r>
              <a:rPr lang="en-GB" sz="1600" dirty="0">
                <a:solidFill>
                  <a:schemeClr val="bg1"/>
                </a:solidFill>
                <a:latin typeface="Roboto" panose="02000000000000000000" pitchFamily="2" charset="0"/>
                <a:ea typeface="Roboto" panose="02000000000000000000" pitchFamily="2" charset="0"/>
              </a:rPr>
              <a:t>All the teaching staff at our school have received training in RSE so that they feel confident in their subject knowledge and in how to teach it. Class teachers will deliver the RSE part of the PSHE curriculum. HLTAs may deliver other parts of our PSHE curriculum. </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8477" y="1885015"/>
            <a:ext cx="2592288" cy="5162549"/>
          </a:xfrm>
          <a:prstGeom prst="rect">
            <a:avLst/>
          </a:prstGeom>
        </p:spPr>
      </p:pic>
      <p:sp>
        <p:nvSpPr>
          <p:cNvPr id="10" name="Rectangular Callout 9"/>
          <p:cNvSpPr/>
          <p:nvPr/>
        </p:nvSpPr>
        <p:spPr>
          <a:xfrm>
            <a:off x="1905000" y="1391421"/>
            <a:ext cx="4606205" cy="1318435"/>
          </a:xfrm>
          <a:prstGeom prst="wedgeRectCallout">
            <a:avLst>
              <a:gd name="adj1" fmla="val 54138"/>
              <a:gd name="adj2" fmla="val 64384"/>
            </a:avLst>
          </a:prstGeom>
          <a:solidFill>
            <a:srgbClr val="FDFDFD"/>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tx1"/>
                </a:solidFill>
                <a:latin typeface="Roboto" panose="02000000000000000000" pitchFamily="2" charset="0"/>
                <a:ea typeface="Roboto" panose="02000000000000000000" pitchFamily="2" charset="0"/>
              </a:rPr>
              <a:t>Like any area of the curriculum, you can expect teachers to have accurate, up-to-date knowledge on the content they deliver in class.</a:t>
            </a:r>
          </a:p>
        </p:txBody>
      </p:sp>
    </p:spTree>
    <p:extLst>
      <p:ext uri="{BB962C8B-B14F-4D97-AF65-F5344CB8AC3E}">
        <p14:creationId xmlns:p14="http://schemas.microsoft.com/office/powerpoint/2010/main" val="5070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p:tgtEl>
                                          <p:spTgt spid="13"/>
                                        </p:tgtEl>
                                        <p:attrNameLst>
                                          <p:attrName>ppt_x</p:attrName>
                                        </p:attrNameLst>
                                      </p:cBhvr>
                                      <p:tavLst>
                                        <p:tav tm="0">
                                          <p:val>
                                            <p:strVal val="#ppt_x+#ppt_w*1.125000"/>
                                          </p:val>
                                        </p:tav>
                                        <p:tav tm="100000">
                                          <p:val>
                                            <p:strVal val="#ppt_x"/>
                                          </p:val>
                                        </p:tav>
                                      </p:tavLst>
                                    </p:anim>
                                    <p:animEffect transition="in" filter="wipe(left)">
                                      <p:cBhvr>
                                        <p:cTn id="2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449" y="549275"/>
            <a:ext cx="8051999" cy="5760046"/>
          </a:xfrm>
          <a:prstGeom prst="rect">
            <a:avLst/>
          </a:prstGeom>
        </p:spPr>
      </p:pic>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sp>
        <p:nvSpPr>
          <p:cNvPr id="11" name="Rectangle 10"/>
          <p:cNvSpPr/>
          <p:nvPr/>
        </p:nvSpPr>
        <p:spPr>
          <a:xfrm>
            <a:off x="632902" y="1390238"/>
            <a:ext cx="7878193" cy="4808193"/>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r>
              <a:rPr lang="en-GB" sz="1600" dirty="0">
                <a:solidFill>
                  <a:schemeClr val="tx1"/>
                </a:solidFill>
                <a:latin typeface="Roboto" panose="02000000000000000000" pitchFamily="2" charset="0"/>
                <a:ea typeface="Roboto" panose="02000000000000000000" pitchFamily="2" charset="0"/>
              </a:rPr>
              <a:t>In primary school, the compulsory objectives are split into the following categories:</a:t>
            </a:r>
          </a:p>
          <a:p>
            <a:endParaRPr lang="en-GB" sz="1600" dirty="0">
              <a:solidFill>
                <a:schemeClr val="tx1"/>
              </a:solidFill>
              <a:latin typeface="Roboto" panose="02000000000000000000" pitchFamily="2" charset="0"/>
              <a:ea typeface="Roboto" panose="02000000000000000000" pitchFamily="2" charset="0"/>
            </a:endParaRPr>
          </a:p>
          <a:p>
            <a:pPr marL="285750" indent="-285750">
              <a:lnSpc>
                <a:spcPts val="2400"/>
              </a:lnSpc>
              <a:buFont typeface="Arial" panose="020B0604020202020204" pitchFamily="34" charset="0"/>
              <a:buChar char="•"/>
            </a:pPr>
            <a:r>
              <a:rPr lang="en-GB" sz="1600" dirty="0">
                <a:solidFill>
                  <a:schemeClr val="tx1"/>
                </a:solidFill>
                <a:latin typeface="Roboto" panose="02000000000000000000" pitchFamily="2" charset="0"/>
                <a:ea typeface="Roboto" panose="02000000000000000000" pitchFamily="2" charset="0"/>
              </a:rPr>
              <a:t>families and people who care for me</a:t>
            </a:r>
          </a:p>
          <a:p>
            <a:pPr marL="285750" indent="-285750">
              <a:lnSpc>
                <a:spcPts val="2400"/>
              </a:lnSpc>
              <a:buFont typeface="Arial" panose="020B0604020202020204" pitchFamily="34" charset="0"/>
              <a:buChar char="•"/>
            </a:pPr>
            <a:r>
              <a:rPr lang="en-GB" sz="1600" dirty="0">
                <a:solidFill>
                  <a:schemeClr val="tx1"/>
                </a:solidFill>
                <a:latin typeface="Roboto" panose="02000000000000000000" pitchFamily="2" charset="0"/>
                <a:ea typeface="Roboto" panose="02000000000000000000" pitchFamily="2" charset="0"/>
              </a:rPr>
              <a:t>caring friendships</a:t>
            </a:r>
          </a:p>
          <a:p>
            <a:pPr marL="285750" indent="-285750">
              <a:lnSpc>
                <a:spcPts val="2400"/>
              </a:lnSpc>
              <a:buFont typeface="Arial" panose="020B0604020202020204" pitchFamily="34" charset="0"/>
              <a:buChar char="•"/>
            </a:pPr>
            <a:r>
              <a:rPr lang="en-GB" sz="1600" dirty="0">
                <a:solidFill>
                  <a:schemeClr val="tx1"/>
                </a:solidFill>
                <a:latin typeface="Roboto" panose="02000000000000000000" pitchFamily="2" charset="0"/>
                <a:ea typeface="Roboto" panose="02000000000000000000" pitchFamily="2" charset="0"/>
              </a:rPr>
              <a:t>respectful relationships</a:t>
            </a:r>
          </a:p>
          <a:p>
            <a:pPr marL="285750" indent="-285750">
              <a:lnSpc>
                <a:spcPts val="2400"/>
              </a:lnSpc>
              <a:buFont typeface="Arial" panose="020B0604020202020204" pitchFamily="34" charset="0"/>
              <a:buChar char="•"/>
            </a:pPr>
            <a:r>
              <a:rPr lang="en-GB" sz="1600" dirty="0">
                <a:solidFill>
                  <a:schemeClr val="tx1"/>
                </a:solidFill>
                <a:latin typeface="Roboto" panose="02000000000000000000" pitchFamily="2" charset="0"/>
                <a:ea typeface="Roboto" panose="02000000000000000000" pitchFamily="2" charset="0"/>
              </a:rPr>
              <a:t>online relationships</a:t>
            </a:r>
          </a:p>
          <a:p>
            <a:pPr marL="285750" indent="-285750">
              <a:lnSpc>
                <a:spcPts val="2400"/>
              </a:lnSpc>
              <a:buFont typeface="Arial" panose="020B0604020202020204" pitchFamily="34" charset="0"/>
              <a:buChar char="•"/>
            </a:pPr>
            <a:r>
              <a:rPr lang="en-GB" sz="1600" dirty="0">
                <a:solidFill>
                  <a:schemeClr val="tx1"/>
                </a:solidFill>
                <a:latin typeface="Roboto" panose="02000000000000000000" pitchFamily="2" charset="0"/>
                <a:ea typeface="Roboto" panose="02000000000000000000" pitchFamily="2" charset="0"/>
              </a:rPr>
              <a:t>being safe</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1694" y="3663836"/>
            <a:ext cx="2020611" cy="3194165"/>
          </a:xfrm>
          <a:prstGeom prst="rect">
            <a:avLst/>
          </a:prstGeom>
        </p:spPr>
      </p:pic>
      <p:grpSp>
        <p:nvGrpSpPr>
          <p:cNvPr id="22" name="Group 21"/>
          <p:cNvGrpSpPr/>
          <p:nvPr/>
        </p:nvGrpSpPr>
        <p:grpSpPr>
          <a:xfrm>
            <a:off x="6051778" y="4156080"/>
            <a:ext cx="2069872" cy="1861078"/>
            <a:chOff x="6318478" y="4213230"/>
            <a:chExt cx="2069872" cy="1861078"/>
          </a:xfrm>
        </p:grpSpPr>
        <p:sp>
          <p:nvSpPr>
            <p:cNvPr id="19" name="Oval 18"/>
            <p:cNvSpPr/>
            <p:nvPr/>
          </p:nvSpPr>
          <p:spPr>
            <a:xfrm>
              <a:off x="6439448" y="4213230"/>
              <a:ext cx="1595263" cy="1595263"/>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8478" y="4310685"/>
              <a:ext cx="2069872" cy="1763623"/>
            </a:xfrm>
            <a:prstGeom prst="rect">
              <a:avLst/>
            </a:prstGeom>
          </p:spPr>
        </p:pic>
      </p:grpSp>
      <p:grpSp>
        <p:nvGrpSpPr>
          <p:cNvPr id="21" name="Group 20"/>
          <p:cNvGrpSpPr/>
          <p:nvPr/>
        </p:nvGrpSpPr>
        <p:grpSpPr>
          <a:xfrm>
            <a:off x="6427706" y="2138011"/>
            <a:ext cx="1691545" cy="1705051"/>
            <a:chOff x="6130608" y="2138011"/>
            <a:chExt cx="1691545" cy="1705051"/>
          </a:xfrm>
        </p:grpSpPr>
        <p:sp>
          <p:nvSpPr>
            <p:cNvPr id="18" name="Oval 17"/>
            <p:cNvSpPr/>
            <p:nvPr/>
          </p:nvSpPr>
          <p:spPr>
            <a:xfrm>
              <a:off x="6226890" y="2247799"/>
              <a:ext cx="1595263" cy="1595263"/>
            </a:xfrm>
            <a:prstGeom prst="ellipse">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0608" y="2138011"/>
              <a:ext cx="1691545" cy="1656324"/>
            </a:xfrm>
            <a:prstGeom prst="rect">
              <a:avLst/>
            </a:prstGeom>
          </p:spPr>
        </p:pic>
      </p:grpSp>
      <p:grpSp>
        <p:nvGrpSpPr>
          <p:cNvPr id="26" name="Group 25"/>
          <p:cNvGrpSpPr/>
          <p:nvPr/>
        </p:nvGrpSpPr>
        <p:grpSpPr>
          <a:xfrm>
            <a:off x="4472534" y="1931983"/>
            <a:ext cx="1700214" cy="1683125"/>
            <a:chOff x="4660419" y="1885015"/>
            <a:chExt cx="1700214" cy="1683125"/>
          </a:xfrm>
        </p:grpSpPr>
        <p:sp>
          <p:nvSpPr>
            <p:cNvPr id="25" name="Oval 24"/>
            <p:cNvSpPr/>
            <p:nvPr/>
          </p:nvSpPr>
          <p:spPr>
            <a:xfrm>
              <a:off x="4668964" y="1885015"/>
              <a:ext cx="1683125" cy="1683125"/>
            </a:xfrm>
            <a:prstGeom prst="ellipse">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t="-7095" r="-13994" b="-548"/>
            <a:stretch/>
          </p:blipFill>
          <p:spPr>
            <a:xfrm>
              <a:off x="4660419" y="1889568"/>
              <a:ext cx="1700214" cy="1674019"/>
            </a:xfrm>
            <a:prstGeom prst="ellipse">
              <a:avLst/>
            </a:prstGeom>
          </p:spPr>
        </p:pic>
      </p:grpSp>
      <p:grpSp>
        <p:nvGrpSpPr>
          <p:cNvPr id="6" name="Group 5"/>
          <p:cNvGrpSpPr/>
          <p:nvPr/>
        </p:nvGrpSpPr>
        <p:grpSpPr>
          <a:xfrm>
            <a:off x="1221568" y="3663836"/>
            <a:ext cx="2102275" cy="2102275"/>
            <a:chOff x="1221568" y="3663836"/>
            <a:chExt cx="2102275" cy="2102275"/>
          </a:xfrm>
        </p:grpSpPr>
        <p:sp>
          <p:nvSpPr>
            <p:cNvPr id="20" name="Oval 19"/>
            <p:cNvSpPr/>
            <p:nvPr/>
          </p:nvSpPr>
          <p:spPr>
            <a:xfrm>
              <a:off x="1221568" y="3663836"/>
              <a:ext cx="2102275" cy="2102275"/>
            </a:xfrm>
            <a:prstGeom prst="ellipse">
              <a:avLst/>
            </a:prstGeom>
            <a:solidFill>
              <a:srgbClr val="FEE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l="-7837" t="-10662" r="-667"/>
            <a:stretch/>
          </p:blipFill>
          <p:spPr>
            <a:xfrm>
              <a:off x="1246850" y="3664261"/>
              <a:ext cx="2066925" cy="2101850"/>
            </a:xfrm>
            <a:prstGeom prst="ellipse">
              <a:avLst/>
            </a:prstGeom>
          </p:spPr>
        </p:pic>
      </p:grpSp>
    </p:spTree>
    <p:extLst>
      <p:ext uri="{BB962C8B-B14F-4D97-AF65-F5344CB8AC3E}">
        <p14:creationId xmlns:p14="http://schemas.microsoft.com/office/powerpoint/2010/main" val="8279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1000"/>
                                        <p:tgtEl>
                                          <p:spTgt spid="11">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fade">
                                      <p:cBhvr>
                                        <p:cTn id="29" dur="1000"/>
                                        <p:tgtEl>
                                          <p:spTgt spid="11">
                                            <p:txEl>
                                              <p:pRg st="4" end="4"/>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fade">
                                      <p:cBhvr>
                                        <p:cTn id="38" dur="1000"/>
                                        <p:tgtEl>
                                          <p:spTgt spid="11">
                                            <p:txEl>
                                              <p:pRg st="5" end="5"/>
                                            </p:txEl>
                                          </p:spTgt>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Effect transition="in" filter="fade">
                                      <p:cBhvr>
                                        <p:cTn id="47" dur="1000"/>
                                        <p:tgtEl>
                                          <p:spTgt spid="11">
                                            <p:txEl>
                                              <p:pRg st="6" end="6"/>
                                            </p:txEl>
                                          </p:spTgt>
                                        </p:tgtEl>
                                      </p:cBhvr>
                                    </p:animEffect>
                                  </p:childTnLst>
                                </p:cTn>
                              </p:par>
                            </p:childTnLst>
                          </p:cTn>
                        </p:par>
                        <p:par>
                          <p:cTn id="48" fill="hold">
                            <p:stCondLst>
                              <p:cond delay="1000"/>
                            </p:stCondLst>
                            <p:childTnLst>
                              <p:par>
                                <p:cTn id="49" presetID="42"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449" y="549275"/>
            <a:ext cx="8051999" cy="5760046"/>
          </a:xfrm>
          <a:prstGeom prst="rect">
            <a:avLst/>
          </a:prstGeom>
        </p:spPr>
      </p:pic>
      <p:sp>
        <p:nvSpPr>
          <p:cNvPr id="13" name="Rectangle 12"/>
          <p:cNvSpPr/>
          <p:nvPr/>
        </p:nvSpPr>
        <p:spPr>
          <a:xfrm>
            <a:off x="632902" y="1390238"/>
            <a:ext cx="7878193" cy="4808193"/>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t" anchorCtr="0"/>
          <a:lstStyle/>
          <a:p>
            <a:endParaRPr lang="en-GB" sz="1600" dirty="0">
              <a:solidFill>
                <a:schemeClr val="tx1"/>
              </a:solidFill>
              <a:latin typeface="Roboto" panose="02000000000000000000" pitchFamily="2" charset="0"/>
              <a:ea typeface="Roboto" panose="02000000000000000000" pitchFamily="2" charset="0"/>
            </a:endParaRPr>
          </a:p>
        </p:txBody>
      </p:sp>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sp>
        <p:nvSpPr>
          <p:cNvPr id="8" name="Rectangle 7"/>
          <p:cNvSpPr/>
          <p:nvPr/>
        </p:nvSpPr>
        <p:spPr>
          <a:xfrm>
            <a:off x="762098" y="4910178"/>
            <a:ext cx="7632700" cy="1008112"/>
          </a:xfrm>
          <a:prstGeom prst="rect">
            <a:avLst/>
          </a:prstGeom>
          <a:solidFill>
            <a:srgbClr val="CC479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sz="1600" dirty="0">
                <a:solidFill>
                  <a:schemeClr val="bg1"/>
                </a:solidFill>
                <a:latin typeface="Roboto" panose="02000000000000000000" pitchFamily="2" charset="0"/>
                <a:ea typeface="Roboto" panose="02000000000000000000" pitchFamily="2" charset="0"/>
              </a:rPr>
              <a:t>It is important that children learn about personal space and boundaries as well as respect for others. These are forerunners to teaching children about consent later on.</a:t>
            </a:r>
          </a:p>
        </p:txBody>
      </p:sp>
      <p:grpSp>
        <p:nvGrpSpPr>
          <p:cNvPr id="10" name="Group 9"/>
          <p:cNvGrpSpPr/>
          <p:nvPr/>
        </p:nvGrpSpPr>
        <p:grpSpPr>
          <a:xfrm>
            <a:off x="755650" y="1529824"/>
            <a:ext cx="7632700" cy="1514020"/>
            <a:chOff x="755650" y="922089"/>
            <a:chExt cx="7632700" cy="1514020"/>
          </a:xfrm>
        </p:grpSpPr>
        <p:sp>
          <p:nvSpPr>
            <p:cNvPr id="11" name="Rectangle 10"/>
            <p:cNvSpPr/>
            <p:nvPr/>
          </p:nvSpPr>
          <p:spPr>
            <a:xfrm>
              <a:off x="755650" y="1403673"/>
              <a:ext cx="7632700" cy="884781"/>
            </a:xfrm>
            <a:prstGeom prst="rect">
              <a:avLst/>
            </a:prstGeom>
            <a:solidFill>
              <a:srgbClr val="00938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720000" bIns="108000" rtlCol="0" anchor="ctr"/>
            <a:lstStyle/>
            <a:p>
              <a:r>
                <a:rPr lang="en-GB" sz="1600" dirty="0">
                  <a:solidFill>
                    <a:schemeClr val="bg1"/>
                  </a:solidFill>
                  <a:latin typeface="Roboto" panose="02000000000000000000" pitchFamily="2" charset="0"/>
                  <a:ea typeface="Roboto" panose="02000000000000000000" pitchFamily="2" charset="0"/>
                </a:rPr>
                <a:t>We believe that it is vital to start educating children about positive relationships and the part they play in our lives from a young age.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5486" y="922089"/>
              <a:ext cx="1200462" cy="1514020"/>
            </a:xfrm>
            <a:prstGeom prst="rect">
              <a:avLst/>
            </a:prstGeom>
          </p:spPr>
        </p:pic>
      </p:grpSp>
      <p:grpSp>
        <p:nvGrpSpPr>
          <p:cNvPr id="12" name="Group 11"/>
          <p:cNvGrpSpPr/>
          <p:nvPr/>
        </p:nvGrpSpPr>
        <p:grpSpPr>
          <a:xfrm>
            <a:off x="762098" y="3190271"/>
            <a:ext cx="7632700" cy="1425824"/>
            <a:chOff x="762098" y="2944810"/>
            <a:chExt cx="7632700" cy="1425824"/>
          </a:xfrm>
        </p:grpSpPr>
        <p:sp>
          <p:nvSpPr>
            <p:cNvPr id="7" name="Rectangle 6"/>
            <p:cNvSpPr/>
            <p:nvPr/>
          </p:nvSpPr>
          <p:spPr>
            <a:xfrm>
              <a:off x="762098" y="3218506"/>
              <a:ext cx="7632700" cy="1152128"/>
            </a:xfrm>
            <a:prstGeom prst="rect">
              <a:avLst/>
            </a:prstGeom>
            <a:solidFill>
              <a:srgbClr val="01407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0" bIns="108000" rtlCol="0" anchor="ctr"/>
            <a:lstStyle/>
            <a:p>
              <a:r>
                <a:rPr lang="en-GB" sz="1600" dirty="0">
                  <a:solidFill>
                    <a:schemeClr val="bg1"/>
                  </a:solidFill>
                  <a:latin typeface="Roboto" panose="02000000000000000000" pitchFamily="2" charset="0"/>
                  <a:ea typeface="Roboto" panose="02000000000000000000" pitchFamily="2" charset="0"/>
                </a:rPr>
                <a:t>Children should learn how to take turns; how to treat others with kindness, consideration and respect; the importance of honesty and seeking or giving permission and the concept of personal privacy.</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35486" y="2944810"/>
              <a:ext cx="986364" cy="1408115"/>
            </a:xfrm>
            <a:prstGeom prst="rect">
              <a:avLst/>
            </a:prstGeom>
          </p:spPr>
        </p:pic>
      </p:grpSp>
    </p:spTree>
    <p:extLst>
      <p:ext uri="{BB962C8B-B14F-4D97-AF65-F5344CB8AC3E}">
        <p14:creationId xmlns:p14="http://schemas.microsoft.com/office/powerpoint/2010/main" val="11555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449" y="549275"/>
            <a:ext cx="8051999" cy="5760046"/>
          </a:xfrm>
          <a:prstGeom prst="rect">
            <a:avLst/>
          </a:prstGeom>
        </p:spPr>
      </p:pic>
      <p:sp>
        <p:nvSpPr>
          <p:cNvPr id="5" name="Rectangle 4"/>
          <p:cNvSpPr/>
          <p:nvPr/>
        </p:nvSpPr>
        <p:spPr>
          <a:xfrm>
            <a:off x="0" y="692696"/>
            <a:ext cx="4644008" cy="504056"/>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a:spLocks noGrp="1"/>
          </p:cNvSpPr>
          <p:nvPr>
            <p:ph type="title"/>
          </p:nvPr>
        </p:nvSpPr>
        <p:spPr>
          <a:xfrm>
            <a:off x="457198" y="478895"/>
            <a:ext cx="4330826" cy="994306"/>
          </a:xfrm>
        </p:spPr>
        <p:txBody>
          <a:bodyPr/>
          <a:lstStyle/>
          <a:p>
            <a:r>
              <a:rPr lang="en-GB" sz="2800" dirty="0">
                <a:solidFill>
                  <a:schemeClr val="bg1"/>
                </a:solidFill>
              </a:rPr>
              <a:t>Compulsory Objectives</a:t>
            </a:r>
            <a:endParaRPr lang="en-GB" dirty="0">
              <a:solidFill>
                <a:schemeClr val="bg1"/>
              </a:solidFill>
            </a:endParaRPr>
          </a:p>
        </p:txBody>
      </p:sp>
      <p:sp>
        <p:nvSpPr>
          <p:cNvPr id="9" name="Rectangle 8"/>
          <p:cNvSpPr/>
          <p:nvPr/>
        </p:nvSpPr>
        <p:spPr>
          <a:xfrm>
            <a:off x="762099" y="1410553"/>
            <a:ext cx="4952902" cy="4771172"/>
          </a:xfrm>
          <a:prstGeom prst="rect">
            <a:avLst/>
          </a:prstGeom>
          <a:solidFill>
            <a:srgbClr val="FDFDFD"/>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r>
              <a:rPr lang="en-GB" b="1" dirty="0">
                <a:solidFill>
                  <a:schemeClr val="tx1"/>
                </a:solidFill>
                <a:latin typeface="Roboto" panose="02000000000000000000" pitchFamily="2" charset="0"/>
                <a:ea typeface="Roboto" panose="02000000000000000000" pitchFamily="2" charset="0"/>
              </a:rPr>
              <a:t>When learning about families, it is important that children are aware that families all look different. The government guidance states:</a:t>
            </a:r>
          </a:p>
          <a:p>
            <a:endParaRPr lang="en-GB" sz="1600" dirty="0">
              <a:solidFill>
                <a:schemeClr val="tx1"/>
              </a:solidFill>
              <a:latin typeface="Roboto" panose="02000000000000000000" pitchFamily="2" charset="0"/>
              <a:ea typeface="Roboto" panose="02000000000000000000" pitchFamily="2" charset="0"/>
            </a:endParaRPr>
          </a:p>
          <a:p>
            <a:r>
              <a:rPr lang="en-GB" sz="1600" i="1" dirty="0">
                <a:solidFill>
                  <a:schemeClr val="tx1"/>
                </a:solidFill>
                <a:latin typeface="Roboto" panose="02000000000000000000" pitchFamily="2" charset="0"/>
                <a:ea typeface="Roboto" panose="02000000000000000000" pitchFamily="2" charset="0"/>
              </a:rPr>
              <a:t>Teaching about families requires sensitive and </a:t>
            </a:r>
            <a:br>
              <a:rPr lang="en-GB" sz="1600" i="1" dirty="0">
                <a:solidFill>
                  <a:schemeClr val="tx1"/>
                </a:solidFill>
                <a:latin typeface="Roboto" panose="02000000000000000000" pitchFamily="2" charset="0"/>
                <a:ea typeface="Roboto" panose="02000000000000000000" pitchFamily="2" charset="0"/>
              </a:rPr>
            </a:br>
            <a:r>
              <a:rPr lang="en-GB" sz="1600" i="1" dirty="0">
                <a:solidFill>
                  <a:schemeClr val="tx1"/>
                </a:solidFill>
                <a:latin typeface="Roboto" panose="02000000000000000000" pitchFamily="2" charset="0"/>
                <a:ea typeface="Roboto" panose="02000000000000000000" pitchFamily="2" charset="0"/>
              </a:rPr>
              <a:t>well-judged teaching based on knowledge of pupils and their circumstances. Families of many forms provide a nurturing environment for children. (Families can include for example, single parent families, LGBT parents, families headed by grandparents, adoptive parents, foster parents/carers amongst other structures.) Care needs to be taken to ensure that there is no stigmatisation of children based on their home circumstances and needs, to reflect sensitively </a:t>
            </a:r>
            <a:br>
              <a:rPr lang="en-GB" sz="1600" i="1" dirty="0">
                <a:solidFill>
                  <a:schemeClr val="tx1"/>
                </a:solidFill>
                <a:latin typeface="Roboto" panose="02000000000000000000" pitchFamily="2" charset="0"/>
                <a:ea typeface="Roboto" panose="02000000000000000000" pitchFamily="2" charset="0"/>
              </a:rPr>
            </a:br>
            <a:r>
              <a:rPr lang="en-GB" sz="1600" i="1" dirty="0">
                <a:solidFill>
                  <a:schemeClr val="tx1"/>
                </a:solidFill>
                <a:latin typeface="Roboto" panose="02000000000000000000" pitchFamily="2" charset="0"/>
                <a:ea typeface="Roboto" panose="02000000000000000000" pitchFamily="2" charset="0"/>
              </a:rPr>
              <a:t>that some children may have a different structure of support around them; e.g. looked after children or young carers.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441927" y="1577845"/>
            <a:ext cx="3635397" cy="4727705"/>
          </a:xfrm>
          <a:prstGeom prst="rect">
            <a:avLst/>
          </a:prstGeom>
        </p:spPr>
      </p:pic>
    </p:spTree>
    <p:extLst>
      <p:ext uri="{BB962C8B-B14F-4D97-AF65-F5344CB8AC3E}">
        <p14:creationId xmlns:p14="http://schemas.microsoft.com/office/powerpoint/2010/main" val="12293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winkl Life Lesson Presentation V2" id="{9075686A-BB6B-4C5F-BC0D-73296D782684}" vid="{4608201B-E826-4581-90DB-3B317C1D1A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6795d7-89b0-427d-b811-dbe0d2df15f5">
      <Terms xmlns="http://schemas.microsoft.com/office/infopath/2007/PartnerControls"/>
    </lcf76f155ced4ddcb4097134ff3c332f>
    <TaxCatchAll xmlns="3c6552ff-e203-492b-9a4a-86c2b1ce869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343AF877E1754F9686B0480E8E6DFF" ma:contentTypeVersion="" ma:contentTypeDescription="Create a new document." ma:contentTypeScope="" ma:versionID="bdc0d3f389a7fc081718762f6a73c203">
  <xsd:schema xmlns:xsd="http://www.w3.org/2001/XMLSchema" xmlns:xs="http://www.w3.org/2001/XMLSchema" xmlns:p="http://schemas.microsoft.com/office/2006/metadata/properties" xmlns:ns2="a5ecd685-2f89-45d1-8b06-abda264fcf47" xmlns:ns3="a16795d7-89b0-427d-b811-dbe0d2df15f5" xmlns:ns4="3c6552ff-e203-492b-9a4a-86c2b1ce869f" targetNamespace="http://schemas.microsoft.com/office/2006/metadata/properties" ma:root="true" ma:fieldsID="55abf98ebee3dd393fb3226ccee673e5" ns2:_="" ns3:_="" ns4:_="">
    <xsd:import namespace="a5ecd685-2f89-45d1-8b06-abda264fcf47"/>
    <xsd:import namespace="a16795d7-89b0-427d-b811-dbe0d2df15f5"/>
    <xsd:import namespace="3c6552ff-e203-492b-9a4a-86c2b1ce8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cd685-2f89-45d1-8b06-abda264fcf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6795d7-89b0-427d-b811-dbe0d2df15f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6552ff-e203-492b-9a4a-86c2b1ce869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26A7B1D-B5EB-41B7-BA4A-0D1DEDB2EF9E}" ma:internalName="TaxCatchAll" ma:showField="CatchAllData" ma:web="{a5ecd685-2f89-45d1-8b06-abda264fcf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9C6115-12E7-4947-BA91-C7516BDDFA16}">
  <ds:schemaRefs>
    <ds:schemaRef ds:uri="http://schemas.microsoft.com/office/2006/metadata/properties"/>
    <ds:schemaRef ds:uri="http://schemas.microsoft.com/office/infopath/2007/PartnerControls"/>
    <ds:schemaRef ds:uri="a16795d7-89b0-427d-b811-dbe0d2df15f5"/>
    <ds:schemaRef ds:uri="3c6552ff-e203-492b-9a4a-86c2b1ce869f"/>
  </ds:schemaRefs>
</ds:datastoreItem>
</file>

<file path=customXml/itemProps2.xml><?xml version="1.0" encoding="utf-8"?>
<ds:datastoreItem xmlns:ds="http://schemas.openxmlformats.org/officeDocument/2006/customXml" ds:itemID="{04ECA63B-C1DC-41E3-A48D-5ADBD2A5940D}">
  <ds:schemaRefs>
    <ds:schemaRef ds:uri="http://schemas.microsoft.com/sharepoint/v3/contenttype/forms"/>
  </ds:schemaRefs>
</ds:datastoreItem>
</file>

<file path=customXml/itemProps3.xml><?xml version="1.0" encoding="utf-8"?>
<ds:datastoreItem xmlns:ds="http://schemas.openxmlformats.org/officeDocument/2006/customXml" ds:itemID="{A5B3CF04-68F4-44E6-81BA-06A03FC07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ecd685-2f89-45d1-8b06-abda264fcf47"/>
    <ds:schemaRef ds:uri="a16795d7-89b0-427d-b811-dbe0d2df15f5"/>
    <ds:schemaRef ds:uri="3c6552ff-e203-492b-9a4a-86c2b1ce8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Twinkl Life Lesson Presentation</Template>
  <TotalTime>499</TotalTime>
  <Words>1448</Words>
  <Application>Microsoft Office PowerPoint</Application>
  <PresentationFormat>On-screen Show (4:3)</PresentationFormat>
  <Paragraphs>77</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Roboto</vt:lpstr>
      <vt:lpstr>Arial</vt:lpstr>
      <vt:lpstr>Office Theme</vt:lpstr>
      <vt:lpstr>PowerPoint Presentation</vt:lpstr>
      <vt:lpstr>PowerPoint Presentation</vt:lpstr>
      <vt:lpstr>RSE in Our School</vt:lpstr>
      <vt:lpstr>RSE in Our School</vt:lpstr>
      <vt:lpstr>RSE in Our School</vt:lpstr>
      <vt:lpstr>High-Quality Teaching</vt:lpstr>
      <vt:lpstr>Compulsory Objectives</vt:lpstr>
      <vt:lpstr>Compulsory Objectives</vt:lpstr>
      <vt:lpstr>Compulsory Objectives</vt:lpstr>
      <vt:lpstr>Compulsory Objectives</vt:lpstr>
      <vt:lpstr>Compulsory Objectives</vt:lpstr>
      <vt:lpstr>Compulsory Objectives</vt:lpstr>
      <vt:lpstr>Compulsory Objectives</vt:lpstr>
      <vt:lpstr>Safe Environment</vt:lpstr>
      <vt:lpstr>Lessons and Resources</vt:lpstr>
      <vt:lpstr>Pupil Voice</vt:lpstr>
      <vt:lpstr>Working in Partnership with You</vt:lpstr>
      <vt:lpstr>Thank you for attending today’s workshop. We hope you found it 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Hayward</dc:creator>
  <cp:lastModifiedBy>Mills, Deborah</cp:lastModifiedBy>
  <cp:revision>40</cp:revision>
  <dcterms:created xsi:type="dcterms:W3CDTF">2021-03-15T10:59:18Z</dcterms:created>
  <dcterms:modified xsi:type="dcterms:W3CDTF">2025-03-20T16:54:03Z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0x01010029343AF877E1754F9686B0480E8E6DFF</vt:lpwstr>
  </property>
  <property fmtid="{D5CDD505-2E9C-101B-9397-08002B2CF9AE}" pid="3" name="MediaServiceImageTags">
    <vt:lpwstr/>
  </property>
</Properties>
</file>